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58" r:id="rId4"/>
    <p:sldId id="260" r:id="rId5"/>
    <p:sldId id="261" r:id="rId6"/>
    <p:sldId id="262" r:id="rId7"/>
    <p:sldId id="256" r:id="rId8"/>
    <p:sldId id="263" r:id="rId9"/>
    <p:sldId id="265" r:id="rId10"/>
    <p:sldId id="267" r:id="rId11"/>
    <p:sldId id="266" r:id="rId12"/>
    <p:sldId id="268" r:id="rId13"/>
    <p:sldId id="269"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9" d="100"/>
          <a:sy n="69"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1266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54E23E-4C65-463F-A5F9-6E8402D5979A}"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3790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87091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273219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230067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54E23E-4C65-463F-A5F9-6E8402D5979A}"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56160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C54E23E-4C65-463F-A5F9-6E8402D5979A}" type="datetimeFigureOut">
              <a:rPr lang="en-US" smtClean="0"/>
              <a:t>8/25/2019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2953539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404701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0380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30614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54E23E-4C65-463F-A5F9-6E8402D5979A}"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92745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54E23E-4C65-463F-A5F9-6E8402D5979A}"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87875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54E23E-4C65-463F-A5F9-6E8402D5979A}"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390076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54E23E-4C65-463F-A5F9-6E8402D5979A}"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102617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4E23E-4C65-463F-A5F9-6E8402D5979A}"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67838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54E23E-4C65-463F-A5F9-6E8402D5979A}"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154078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54E23E-4C65-463F-A5F9-6E8402D5979A}"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AFA4CB-70C7-49FF-A31A-9DB894FBF49B}" type="slidenum">
              <a:rPr lang="en-US" smtClean="0"/>
              <a:t>‹#›</a:t>
            </a:fld>
            <a:endParaRPr lang="en-US"/>
          </a:p>
        </p:txBody>
      </p:sp>
    </p:spTree>
    <p:extLst>
      <p:ext uri="{BB962C8B-B14F-4D97-AF65-F5344CB8AC3E}">
        <p14:creationId xmlns:p14="http://schemas.microsoft.com/office/powerpoint/2010/main" val="46663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5">
              <a:lumMod val="60000"/>
              <a:lumOff val="40000"/>
            </a:schemeClr>
          </a:fgClr>
          <a:bgClr>
            <a:schemeClr val="tx2">
              <a:lumMod val="40000"/>
              <a:lumOff val="60000"/>
            </a:schemeClr>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C54E23E-4C65-463F-A5F9-6E8402D5979A}" type="datetimeFigureOut">
              <a:rPr lang="en-US" smtClean="0"/>
              <a:t>8/25/2019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FAFA4CB-70C7-49FF-A31A-9DB894FBF49B}" type="slidenum">
              <a:rPr lang="en-US" smtClean="0"/>
              <a:t>‹#›</a:t>
            </a:fld>
            <a:endParaRPr lang="en-US"/>
          </a:p>
        </p:txBody>
      </p:sp>
    </p:spTree>
    <p:extLst>
      <p:ext uri="{BB962C8B-B14F-4D97-AF65-F5344CB8AC3E}">
        <p14:creationId xmlns:p14="http://schemas.microsoft.com/office/powerpoint/2010/main" val="2812261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Argument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481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to Logic</a:t>
            </a:r>
            <a:endParaRPr lang="en-US" dirty="0"/>
          </a:p>
        </p:txBody>
      </p:sp>
      <p:pic>
        <p:nvPicPr>
          <p:cNvPr id="4" name="Content Placeholder 3"/>
          <p:cNvPicPr>
            <a:picLocks noGrp="1" noChangeAspect="1"/>
          </p:cNvPicPr>
          <p:nvPr>
            <p:ph idx="1"/>
          </p:nvPr>
        </p:nvPicPr>
        <p:blipFill>
          <a:blip r:embed="rId2"/>
          <a:stretch>
            <a:fillRect/>
          </a:stretch>
        </p:blipFill>
        <p:spPr>
          <a:xfrm>
            <a:off x="2732116" y="2855244"/>
            <a:ext cx="6043194" cy="3377079"/>
          </a:xfrm>
          <a:prstGeom prst="rect">
            <a:avLst/>
          </a:prstGeom>
        </p:spPr>
      </p:pic>
    </p:spTree>
    <p:extLst>
      <p:ext uri="{BB962C8B-B14F-4D97-AF65-F5344CB8AC3E}">
        <p14:creationId xmlns:p14="http://schemas.microsoft.com/office/powerpoint/2010/main" val="242353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to Emotion</a:t>
            </a:r>
            <a:endParaRPr lang="en-US" dirty="0"/>
          </a:p>
        </p:txBody>
      </p:sp>
      <p:sp>
        <p:nvSpPr>
          <p:cNvPr id="5" name="Text Placeholder 4"/>
          <p:cNvSpPr>
            <a:spLocks noGrp="1"/>
          </p:cNvSpPr>
          <p:nvPr>
            <p:ph type="body" idx="1"/>
          </p:nvPr>
        </p:nvSpPr>
        <p:spPr>
          <a:xfrm>
            <a:off x="6817974" y="4046474"/>
            <a:ext cx="3757545" cy="2283824"/>
          </a:xfrm>
        </p:spPr>
        <p:txBody>
          <a:bodyPr/>
          <a:lstStyle/>
          <a:p>
            <a:r>
              <a:rPr lang="en-US" dirty="0" smtClean="0"/>
              <a:t>Examples: patriotism, rage, sadness, unease, discomfort, beauty.</a:t>
            </a:r>
            <a:endParaRPr lang="en-US" dirty="0"/>
          </a:p>
        </p:txBody>
      </p:sp>
      <p:pic>
        <p:nvPicPr>
          <p:cNvPr id="4" name="Content Placeholder 3"/>
          <p:cNvPicPr>
            <a:picLocks noGrp="1" noChangeAspect="1"/>
          </p:cNvPicPr>
          <p:nvPr>
            <p:ph idx="4294967295"/>
          </p:nvPr>
        </p:nvPicPr>
        <p:blipFill>
          <a:blip r:embed="rId2"/>
          <a:stretch>
            <a:fillRect/>
          </a:stretch>
        </p:blipFill>
        <p:spPr>
          <a:xfrm>
            <a:off x="6566118" y="352887"/>
            <a:ext cx="4416425" cy="3416300"/>
          </a:xfrm>
          <a:prstGeom prst="rect">
            <a:avLst/>
          </a:prstGeom>
        </p:spPr>
      </p:pic>
    </p:spTree>
    <p:extLst>
      <p:ext uri="{BB962C8B-B14F-4D97-AF65-F5344CB8AC3E}">
        <p14:creationId xmlns:p14="http://schemas.microsoft.com/office/powerpoint/2010/main" val="293467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Appeals to that which is logical and credible.</a:t>
            </a:r>
            <a:endParaRPr lang="en-US" dirty="0"/>
          </a:p>
        </p:txBody>
      </p:sp>
      <p:sp>
        <p:nvSpPr>
          <p:cNvPr id="5" name="Text Placeholder 4"/>
          <p:cNvSpPr>
            <a:spLocks noGrp="1"/>
          </p:cNvSpPr>
          <p:nvPr>
            <p:ph type="body" idx="1"/>
          </p:nvPr>
        </p:nvSpPr>
        <p:spPr/>
        <p:txBody>
          <a:bodyPr/>
          <a:lstStyle/>
          <a:p>
            <a:endParaRPr lang="en-US"/>
          </a:p>
        </p:txBody>
      </p:sp>
      <p:pic>
        <p:nvPicPr>
          <p:cNvPr id="9" name="Content Placeholder 8"/>
          <p:cNvPicPr>
            <a:picLocks noGrp="1" noChangeAspect="1"/>
          </p:cNvPicPr>
          <p:nvPr>
            <p:ph sz="half" idx="2"/>
          </p:nvPr>
        </p:nvPicPr>
        <p:blipFill>
          <a:blip r:embed="rId2"/>
          <a:stretch>
            <a:fillRect/>
          </a:stretch>
        </p:blipFill>
        <p:spPr>
          <a:xfrm>
            <a:off x="2201899" y="2226470"/>
            <a:ext cx="3212457" cy="4486057"/>
          </a:xfrm>
          <a:prstGeom prst="rect">
            <a:avLst/>
          </a:prstGeom>
        </p:spPr>
      </p:pic>
      <p:sp>
        <p:nvSpPr>
          <p:cNvPr id="7" name="Text Placeholder 6"/>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stretch>
            <a:fillRect/>
          </a:stretch>
        </p:blipFill>
        <p:spPr>
          <a:xfrm>
            <a:off x="6126686" y="2682241"/>
            <a:ext cx="5445441" cy="3891742"/>
          </a:xfrm>
          <a:prstGeom prst="rect">
            <a:avLst/>
          </a:prstGeom>
        </p:spPr>
      </p:pic>
    </p:spTree>
    <p:extLst>
      <p:ext uri="{BB962C8B-B14F-4D97-AF65-F5344CB8AC3E}">
        <p14:creationId xmlns:p14="http://schemas.microsoft.com/office/powerpoint/2010/main" val="26063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Choices--appeals</a:t>
            </a:r>
            <a:endParaRPr lang="en-US" dirty="0"/>
          </a:p>
        </p:txBody>
      </p:sp>
      <p:sp>
        <p:nvSpPr>
          <p:cNvPr id="3" name="Text Placeholder 2"/>
          <p:cNvSpPr>
            <a:spLocks noGrp="1"/>
          </p:cNvSpPr>
          <p:nvPr>
            <p:ph type="body" idx="1"/>
          </p:nvPr>
        </p:nvSpPr>
        <p:spPr/>
        <p:txBody>
          <a:bodyPr/>
          <a:lstStyle/>
          <a:p>
            <a:r>
              <a:rPr lang="en-US" dirty="0" smtClean="0"/>
              <a:t>It’s almost common sense.</a:t>
            </a:r>
            <a:endParaRPr lang="en-US" dirty="0"/>
          </a:p>
        </p:txBody>
      </p:sp>
      <p:sp>
        <p:nvSpPr>
          <p:cNvPr id="4" name="Content Placeholder 3"/>
          <p:cNvSpPr>
            <a:spLocks noGrp="1"/>
          </p:cNvSpPr>
          <p:nvPr>
            <p:ph sz="half" idx="2"/>
          </p:nvPr>
        </p:nvSpPr>
        <p:spPr/>
        <p:txBody>
          <a:bodyPr>
            <a:noAutofit/>
          </a:bodyPr>
          <a:lstStyle/>
          <a:p>
            <a:r>
              <a:rPr lang="en-US" sz="2800" dirty="0" smtClean="0"/>
              <a:t>Within a situation, we all know what approach we should take. For example, volatile, highly emotional situations should be met with calm, rationale facts.</a:t>
            </a:r>
            <a:endParaRPr lang="en-US" sz="2800" dirty="0"/>
          </a:p>
        </p:txBody>
      </p:sp>
      <p:sp>
        <p:nvSpPr>
          <p:cNvPr id="5" name="Text Placeholder 4"/>
          <p:cNvSpPr>
            <a:spLocks noGrp="1"/>
          </p:cNvSpPr>
          <p:nvPr>
            <p:ph type="body" sz="quarter" idx="3"/>
          </p:nvPr>
        </p:nvSpPr>
        <p:spPr/>
        <p:txBody>
          <a:bodyPr/>
          <a:lstStyle/>
          <a:p>
            <a:endParaRPr lang="en-US"/>
          </a:p>
        </p:txBody>
      </p:sp>
      <p:pic>
        <p:nvPicPr>
          <p:cNvPr id="7" name="Content Placeholder 6" descr="calvin susie | Cruxcatalyst: The Heart of Chang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915944" y="3366294"/>
            <a:ext cx="3409950" cy="2466975"/>
          </a:xfrm>
        </p:spPr>
      </p:pic>
    </p:spTree>
    <p:extLst>
      <p:ext uri="{BB962C8B-B14F-4D97-AF65-F5344CB8AC3E}">
        <p14:creationId xmlns:p14="http://schemas.microsoft.com/office/powerpoint/2010/main" val="4395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last idea is modes</a:t>
            </a:r>
            <a:endParaRPr lang="en-US" dirty="0"/>
          </a:p>
        </p:txBody>
      </p:sp>
      <p:sp>
        <p:nvSpPr>
          <p:cNvPr id="3" name="Text Placeholder 2"/>
          <p:cNvSpPr>
            <a:spLocks noGrp="1"/>
          </p:cNvSpPr>
          <p:nvPr>
            <p:ph type="body" idx="1"/>
          </p:nvPr>
        </p:nvSpPr>
        <p:spPr/>
        <p:txBody>
          <a:bodyPr/>
          <a:lstStyle/>
          <a:p>
            <a:r>
              <a:rPr lang="en-US" dirty="0" smtClean="0"/>
              <a:t>What modes do you know?</a:t>
            </a:r>
            <a:endParaRPr lang="en-US" dirty="0"/>
          </a:p>
        </p:txBody>
      </p:sp>
      <p:sp>
        <p:nvSpPr>
          <p:cNvPr id="4" name="Content Placeholder 3"/>
          <p:cNvSpPr>
            <a:spLocks noGrp="1"/>
          </p:cNvSpPr>
          <p:nvPr>
            <p:ph sz="half" idx="2"/>
          </p:nvPr>
        </p:nvSpPr>
        <p:spPr/>
        <p:txBody>
          <a:bodyPr/>
          <a:lstStyle/>
          <a:p>
            <a:pPr marL="0" indent="0">
              <a:buNone/>
            </a:pPr>
            <a:r>
              <a:rPr lang="en-US" dirty="0" smtClean="0"/>
              <a:t>Writers organize their ideas into patterns or types depending on what they need to accomplish. </a:t>
            </a:r>
          </a:p>
          <a:p>
            <a:pPr marL="0" indent="0">
              <a:buNone/>
            </a:pPr>
            <a:r>
              <a:rPr lang="en-US" dirty="0" smtClean="0"/>
              <a:t>An essay might have an intro that is a narrative (to connect to an audience in a sentimental way) and then it might have a definition paragraph when the real argument begins. These choices </a:t>
            </a:r>
            <a:r>
              <a:rPr lang="en-US" smtClean="0"/>
              <a:t>often naturally. </a:t>
            </a: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descr="Business Stock Photos | Leadership, Team work"/>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84170" y="2520372"/>
            <a:ext cx="4895684" cy="3267869"/>
          </a:xfrm>
        </p:spPr>
      </p:pic>
    </p:spTree>
    <p:extLst>
      <p:ext uri="{BB962C8B-B14F-4D97-AF65-F5344CB8AC3E}">
        <p14:creationId xmlns:p14="http://schemas.microsoft.com/office/powerpoint/2010/main" val="130352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last idea is modes</a:t>
            </a:r>
            <a:endParaRPr lang="en-US" dirty="0"/>
          </a:p>
        </p:txBody>
      </p:sp>
      <p:sp>
        <p:nvSpPr>
          <p:cNvPr id="3" name="Text Placeholder 2"/>
          <p:cNvSpPr>
            <a:spLocks noGrp="1"/>
          </p:cNvSpPr>
          <p:nvPr>
            <p:ph type="body" idx="1"/>
          </p:nvPr>
        </p:nvSpPr>
        <p:spPr/>
        <p:txBody>
          <a:bodyPr/>
          <a:lstStyle/>
          <a:p>
            <a:r>
              <a:rPr lang="en-US" dirty="0" smtClean="0"/>
              <a:t>We will sort the paragraphs into these modes:</a:t>
            </a:r>
            <a:endParaRPr lang="en-US" dirty="0"/>
          </a:p>
        </p:txBody>
      </p:sp>
      <p:sp>
        <p:nvSpPr>
          <p:cNvPr id="4" name="Content Placeholder 3"/>
          <p:cNvSpPr>
            <a:spLocks noGrp="1"/>
          </p:cNvSpPr>
          <p:nvPr>
            <p:ph sz="half" idx="2"/>
          </p:nvPr>
        </p:nvSpPr>
        <p:spPr/>
        <p:txBody>
          <a:bodyPr/>
          <a:lstStyle/>
          <a:p>
            <a:r>
              <a:rPr lang="en-US" dirty="0" smtClean="0"/>
              <a:t>Cause and effect</a:t>
            </a:r>
          </a:p>
          <a:p>
            <a:r>
              <a:rPr lang="en-US" dirty="0" smtClean="0"/>
              <a:t>Definition</a:t>
            </a:r>
          </a:p>
          <a:p>
            <a:r>
              <a:rPr lang="en-US" dirty="0" smtClean="0"/>
              <a:t>Narration</a:t>
            </a:r>
          </a:p>
          <a:p>
            <a:r>
              <a:rPr lang="en-US" dirty="0" smtClean="0"/>
              <a:t>Description</a:t>
            </a:r>
          </a:p>
          <a:p>
            <a:r>
              <a:rPr lang="en-US" dirty="0" smtClean="0"/>
              <a:t>Compare and Contrast</a:t>
            </a:r>
          </a:p>
          <a:p>
            <a:r>
              <a:rPr lang="en-US" dirty="0" smtClean="0"/>
              <a:t>Analogy</a:t>
            </a: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descr="Business Stock Photos | Leadership, Team work"/>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84170" y="2520372"/>
            <a:ext cx="4895684" cy="3267869"/>
          </a:xfrm>
        </p:spPr>
      </p:pic>
    </p:spTree>
    <p:extLst>
      <p:ext uri="{BB962C8B-B14F-4D97-AF65-F5344CB8AC3E}">
        <p14:creationId xmlns:p14="http://schemas.microsoft.com/office/powerpoint/2010/main" val="178816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Spoiler Alert</a:t>
            </a:r>
            <a:endParaRPr lang="en-US" sz="5400" dirty="0"/>
          </a:p>
        </p:txBody>
      </p:sp>
      <p:sp>
        <p:nvSpPr>
          <p:cNvPr id="3" name="Content Placeholder 2"/>
          <p:cNvSpPr>
            <a:spLocks noGrp="1"/>
          </p:cNvSpPr>
          <p:nvPr>
            <p:ph idx="1"/>
          </p:nvPr>
        </p:nvSpPr>
        <p:spPr/>
        <p:txBody>
          <a:bodyPr>
            <a:normAutofit/>
          </a:bodyPr>
          <a:lstStyle/>
          <a:p>
            <a:pPr marL="6160" indent="0">
              <a:buNone/>
            </a:pPr>
            <a:r>
              <a:rPr lang="en-US" sz="6000" dirty="0" smtClean="0"/>
              <a:t>“Guns don’t kill people, people kill people.”</a:t>
            </a:r>
            <a:endParaRPr lang="en-US" sz="6000" dirty="0"/>
          </a:p>
        </p:txBody>
      </p:sp>
    </p:spTree>
    <p:extLst>
      <p:ext uri="{BB962C8B-B14F-4D97-AF65-F5344CB8AC3E}">
        <p14:creationId xmlns:p14="http://schemas.microsoft.com/office/powerpoint/2010/main" val="31501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1154954" y="2603500"/>
            <a:ext cx="10377570" cy="3416300"/>
          </a:xfrm>
        </p:spPr>
        <p:txBody>
          <a:bodyPr>
            <a:noAutofit/>
          </a:bodyPr>
          <a:lstStyle/>
          <a:p>
            <a:pPr marL="6160" indent="0">
              <a:buNone/>
            </a:pPr>
            <a:r>
              <a:rPr lang="en-US" sz="6600" dirty="0" smtClean="0"/>
              <a:t>Just because you can start a fight, does not mean you actually have an argument. </a:t>
            </a:r>
            <a:endParaRPr lang="en-US" sz="6600" dirty="0"/>
          </a:p>
        </p:txBody>
      </p:sp>
    </p:spTree>
    <p:extLst>
      <p:ext uri="{BB962C8B-B14F-4D97-AF65-F5344CB8AC3E}">
        <p14:creationId xmlns:p14="http://schemas.microsoft.com/office/powerpoint/2010/main" val="58755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Rule #1 is ALWAYS: You don’t have an argument unless you have all 3 parts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We all feel a certain way about things but you cannot actually debate if you have no real argument. A claim with a reason and evidence is the only way you can enter into a debate.</a:t>
            </a:r>
            <a:endParaRPr lang="en-US" sz="2800" dirty="0"/>
          </a:p>
        </p:txBody>
      </p:sp>
    </p:spTree>
    <p:extLst>
      <p:ext uri="{BB962C8B-B14F-4D97-AF65-F5344CB8AC3E}">
        <p14:creationId xmlns:p14="http://schemas.microsoft.com/office/powerpoint/2010/main" val="344929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argument?</a:t>
            </a:r>
            <a:endParaRPr lang="en-US" dirty="0"/>
          </a:p>
        </p:txBody>
      </p:sp>
      <p:sp>
        <p:nvSpPr>
          <p:cNvPr id="3" name="Content Placeholder 2"/>
          <p:cNvSpPr>
            <a:spLocks noGrp="1"/>
          </p:cNvSpPr>
          <p:nvPr>
            <p:ph idx="1"/>
          </p:nvPr>
        </p:nvSpPr>
        <p:spPr/>
        <p:txBody>
          <a:bodyPr>
            <a:normAutofit fontScale="85000" lnSpcReduction="10000"/>
          </a:bodyPr>
          <a:lstStyle/>
          <a:p>
            <a:pPr marL="6160" indent="0">
              <a:buNone/>
            </a:pPr>
            <a:endParaRPr lang="en-US" sz="7200" dirty="0" smtClean="0"/>
          </a:p>
          <a:p>
            <a:pPr marL="6160" indent="0">
              <a:buNone/>
            </a:pPr>
            <a:r>
              <a:rPr lang="en-US" sz="7200" dirty="0" smtClean="0"/>
              <a:t>Claim + Reason + Evidence = Argument</a:t>
            </a:r>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213121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Claim + Reason + </a:t>
            </a:r>
            <a:r>
              <a:rPr lang="en-US" sz="3600" dirty="0" smtClean="0"/>
              <a:t>Evidence=Argument</a:t>
            </a:r>
            <a:endParaRPr lang="en-US"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pPr marL="6160" indent="0">
              <a:buNone/>
            </a:pPr>
            <a:endParaRPr lang="en-US" dirty="0" smtClean="0"/>
          </a:p>
          <a:p>
            <a:pPr marL="6160" indent="0">
              <a:buNone/>
            </a:pPr>
            <a:endParaRPr lang="en-US" dirty="0" smtClean="0"/>
          </a:p>
          <a:p>
            <a:pPr marL="6160" indent="0">
              <a:buNone/>
            </a:pPr>
            <a:endParaRPr lang="en-US" dirty="0"/>
          </a:p>
          <a:p>
            <a:pPr marL="6160" indent="0">
              <a:buNone/>
            </a:pPr>
            <a:endParaRPr lang="en-US" dirty="0" smtClean="0"/>
          </a:p>
          <a:p>
            <a:pPr marL="6160" indent="0">
              <a:buNone/>
            </a:pPr>
            <a:endParaRPr lang="en-US" dirty="0"/>
          </a:p>
          <a:p>
            <a:pPr marL="6160" indent="0">
              <a:buNone/>
            </a:pPr>
            <a:endParaRPr lang="en-US" dirty="0" smtClean="0"/>
          </a:p>
          <a:p>
            <a:pPr marL="6160" indent="0">
              <a:buNone/>
            </a:pPr>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a:xfrm>
            <a:off x="6208712" y="2700998"/>
            <a:ext cx="4825159" cy="3318804"/>
          </a:xfrm>
        </p:spPr>
        <p:txBody>
          <a:bodyPr>
            <a:normAutofit lnSpcReduction="10000"/>
          </a:bodyPr>
          <a:lstStyle/>
          <a:p>
            <a:r>
              <a:rPr lang="en-US" dirty="0">
                <a:solidFill>
                  <a:schemeClr val="tx1"/>
                </a:solidFill>
              </a:rPr>
              <a:t>Guns don’t make people safer because most people are not well-trained enough to be an accurate shot. A teacher under pressure, with less training that the average police officer, is not a good deterrent to an armed shooter. According to studies conducted by The International Journal of Police Science Management, even trained police officers hit their intended targets LESS THAN HALF THE TIME.</a:t>
            </a:r>
          </a:p>
        </p:txBody>
      </p:sp>
      <p:pic>
        <p:nvPicPr>
          <p:cNvPr id="4" name="Picture 3"/>
          <p:cNvPicPr>
            <a:picLocks noChangeAspect="1"/>
          </p:cNvPicPr>
          <p:nvPr/>
        </p:nvPicPr>
        <p:blipFill rotWithShape="1">
          <a:blip r:embed="rId2"/>
          <a:srcRect l="51620" t="44922" r="7494" b="5079"/>
          <a:stretch/>
        </p:blipFill>
        <p:spPr>
          <a:xfrm>
            <a:off x="1290789" y="2782418"/>
            <a:ext cx="4157363" cy="3389445"/>
          </a:xfrm>
          <a:prstGeom prst="rect">
            <a:avLst/>
          </a:prstGeom>
        </p:spPr>
      </p:pic>
    </p:spTree>
    <p:extLst>
      <p:ext uri="{BB962C8B-B14F-4D97-AF65-F5344CB8AC3E}">
        <p14:creationId xmlns:p14="http://schemas.microsoft.com/office/powerpoint/2010/main" val="144877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Content Placeholder 2"/>
          <p:cNvSpPr>
            <a:spLocks noGrp="1"/>
          </p:cNvSpPr>
          <p:nvPr>
            <p:ph type="ctrTitle"/>
          </p:nvPr>
        </p:nvSpPr>
        <p:spPr>
          <a:xfrm>
            <a:off x="1682494" y="3869266"/>
            <a:ext cx="8825658" cy="2677648"/>
          </a:xfrm>
        </p:spPr>
        <p:txBody>
          <a:bodyPr>
            <a:normAutofit fontScale="90000"/>
          </a:bodyPr>
          <a:lstStyle/>
          <a:p>
            <a:pPr marL="6160" indent="0">
              <a:buNone/>
            </a:pPr>
            <a:endParaRPr lang="en-US" sz="2000" dirty="0" smtClean="0"/>
          </a:p>
          <a:p>
            <a:pPr marL="6160" indent="0">
              <a:buNone/>
            </a:pPr>
            <a:endParaRPr lang="en-US" sz="3600" dirty="0"/>
          </a:p>
          <a:p>
            <a:pPr marL="6160" indent="0">
              <a:buNone/>
            </a:pPr>
            <a:r>
              <a:rPr lang="en-US" sz="3600" dirty="0" smtClean="0">
                <a:solidFill>
                  <a:srgbClr val="FF0000"/>
                </a:solidFill>
              </a:rPr>
              <a:t>Guns don’t make people safer</a:t>
            </a:r>
            <a:r>
              <a:rPr lang="en-US" sz="3600" dirty="0" smtClean="0"/>
              <a:t> </a:t>
            </a:r>
            <a:r>
              <a:rPr lang="en-US" sz="3600" dirty="0" smtClean="0">
                <a:solidFill>
                  <a:srgbClr val="FFFF00"/>
                </a:solidFill>
              </a:rPr>
              <a:t>because most people are not well-trained enough to be an accurate shot. A teacher under pressure, with less training that the average police officer, is not a good deterrent to an armed shooter.</a:t>
            </a:r>
            <a:r>
              <a:rPr lang="en-US" sz="3600" dirty="0" smtClean="0"/>
              <a:t> </a:t>
            </a:r>
            <a:r>
              <a:rPr lang="en-US" sz="3600" dirty="0" smtClean="0">
                <a:solidFill>
                  <a:srgbClr val="00B050"/>
                </a:solidFill>
              </a:rPr>
              <a:t>According to studies conducted by The International Journal of Police Science Management, even trained police officers hit their intended targets LESS THAN HALF THE TIME.</a:t>
            </a:r>
          </a:p>
          <a:p>
            <a:pPr marL="6160" indent="0">
              <a:buNone/>
            </a:pPr>
            <a:endParaRPr lang="en-US" dirty="0"/>
          </a:p>
        </p:txBody>
      </p:sp>
    </p:spTree>
    <p:extLst>
      <p:ext uri="{BB962C8B-B14F-4D97-AF65-F5344CB8AC3E}">
        <p14:creationId xmlns:p14="http://schemas.microsoft.com/office/powerpoint/2010/main" val="28189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also means…</a:t>
            </a:r>
            <a:endParaRPr lang="en-US" dirty="0"/>
          </a:p>
        </p:txBody>
      </p:sp>
      <p:sp>
        <p:nvSpPr>
          <p:cNvPr id="3" name="Content Placeholder 2"/>
          <p:cNvSpPr>
            <a:spLocks noGrp="1"/>
          </p:cNvSpPr>
          <p:nvPr>
            <p:ph idx="1"/>
          </p:nvPr>
        </p:nvSpPr>
        <p:spPr/>
        <p:txBody>
          <a:bodyPr>
            <a:normAutofit/>
          </a:bodyPr>
          <a:lstStyle/>
          <a:p>
            <a:r>
              <a:rPr lang="en-US" sz="2800" dirty="0" smtClean="0"/>
              <a:t>If something we read, or something you enter in the wild, does not have those 3 parts---it is not an argument.</a:t>
            </a:r>
          </a:p>
          <a:p>
            <a:r>
              <a:rPr lang="en-US" sz="2800" dirty="0" smtClean="0"/>
              <a:t>Do not engage. You cannot win a debate if there is no actual argument—hence twitter flame wars and other wastes of time. </a:t>
            </a:r>
            <a:endParaRPr lang="en-US" sz="2800" dirty="0"/>
          </a:p>
        </p:txBody>
      </p:sp>
    </p:spTree>
    <p:extLst>
      <p:ext uri="{BB962C8B-B14F-4D97-AF65-F5344CB8AC3E}">
        <p14:creationId xmlns:p14="http://schemas.microsoft.com/office/powerpoint/2010/main" val="59044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in Argument</a:t>
            </a:r>
            <a:endParaRPr lang="en-US" dirty="0"/>
          </a:p>
        </p:txBody>
      </p:sp>
      <p:pic>
        <p:nvPicPr>
          <p:cNvPr id="4" name="Content Placeholder 3"/>
          <p:cNvPicPr>
            <a:picLocks noGrp="1" noChangeAspect="1"/>
          </p:cNvPicPr>
          <p:nvPr>
            <p:ph sz="half" idx="1"/>
          </p:nvPr>
        </p:nvPicPr>
        <p:blipFill>
          <a:blip r:embed="rId2"/>
          <a:stretch>
            <a:fillRect/>
          </a:stretch>
        </p:blipFill>
        <p:spPr>
          <a:xfrm>
            <a:off x="1359673" y="2603500"/>
            <a:ext cx="4416466" cy="3416300"/>
          </a:xfrm>
          <a:prstGeom prst="rect">
            <a:avLst/>
          </a:prstGeom>
        </p:spPr>
      </p:pic>
      <p:sp>
        <p:nvSpPr>
          <p:cNvPr id="5" name="Content Placeholder 4"/>
          <p:cNvSpPr>
            <a:spLocks noGrp="1"/>
          </p:cNvSpPr>
          <p:nvPr>
            <p:ph sz="half" idx="2"/>
          </p:nvPr>
        </p:nvSpPr>
        <p:spPr/>
        <p:txBody>
          <a:bodyPr>
            <a:normAutofit/>
          </a:bodyPr>
          <a:lstStyle/>
          <a:p>
            <a:r>
              <a:rPr lang="en-US" sz="3600" dirty="0" smtClean="0"/>
              <a:t>What are the 3 types of evidence you can use in an argument?</a:t>
            </a:r>
            <a:endParaRPr lang="en-US" sz="3600" dirty="0"/>
          </a:p>
        </p:txBody>
      </p:sp>
    </p:spTree>
    <p:extLst>
      <p:ext uri="{BB962C8B-B14F-4D97-AF65-F5344CB8AC3E}">
        <p14:creationId xmlns:p14="http://schemas.microsoft.com/office/powerpoint/2010/main" val="2414958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84</TotalTime>
  <Words>473</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Introduction to Argument</vt:lpstr>
      <vt:lpstr>Spoiler Alert</vt:lpstr>
      <vt:lpstr>Remember:</vt:lpstr>
      <vt:lpstr>Rule #1 is ALWAYS: You don’t have an argument unless you have all 3 parts</vt:lpstr>
      <vt:lpstr>What is an argument?</vt:lpstr>
      <vt:lpstr>Claim + Reason + Evidence=Argument</vt:lpstr>
      <vt:lpstr>  Guns don’t make people safer because most people are not well-trained enough to be an accurate shot. A teacher under pressure, with less training that the average police officer, is not a good deterrent to an armed shooter. According to studies conducted by The International Journal of Police Science Management, even trained police officers hit their intended targets LESS THAN HALF THE TIME. </vt:lpstr>
      <vt:lpstr>Which also means…</vt:lpstr>
      <vt:lpstr>Evidence in Argument</vt:lpstr>
      <vt:lpstr>Appeals to Logic</vt:lpstr>
      <vt:lpstr>Appeals to Emotion</vt:lpstr>
      <vt:lpstr>Appeals to that which is logical and credible.</vt:lpstr>
      <vt:lpstr>Choices--appeals</vt:lpstr>
      <vt:lpstr>Our last idea is modes</vt:lpstr>
      <vt:lpstr>Our last idea is modes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Argument</dc:title>
  <dc:creator>Guerrero, Mary C</dc:creator>
  <cp:lastModifiedBy>Crisostomo, Christiani N</cp:lastModifiedBy>
  <cp:revision>13</cp:revision>
  <dcterms:created xsi:type="dcterms:W3CDTF">2019-08-13T19:55:02Z</dcterms:created>
  <dcterms:modified xsi:type="dcterms:W3CDTF">2019-08-26T02:25:55Z</dcterms:modified>
</cp:coreProperties>
</file>