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4" r:id="rId4"/>
  </p:sldMasterIdLst>
  <p:notesMasterIdLst>
    <p:notesMasterId r:id="rId28"/>
  </p:notesMasterIdLst>
  <p:handoutMasterIdLst>
    <p:handoutMasterId r:id="rId29"/>
  </p:handoutMasterIdLst>
  <p:sldIdLst>
    <p:sldId id="272" r:id="rId5"/>
    <p:sldId id="273" r:id="rId6"/>
    <p:sldId id="299" r:id="rId7"/>
    <p:sldId id="300" r:id="rId8"/>
    <p:sldId id="274" r:id="rId9"/>
    <p:sldId id="301" r:id="rId10"/>
    <p:sldId id="282" r:id="rId11"/>
    <p:sldId id="283" r:id="rId12"/>
    <p:sldId id="284" r:id="rId13"/>
    <p:sldId id="303" r:id="rId14"/>
    <p:sldId id="285" r:id="rId15"/>
    <p:sldId id="286" r:id="rId16"/>
    <p:sldId id="287" r:id="rId17"/>
    <p:sldId id="289" r:id="rId18"/>
    <p:sldId id="290" r:id="rId19"/>
    <p:sldId id="291" r:id="rId20"/>
    <p:sldId id="298" r:id="rId21"/>
    <p:sldId id="292" r:id="rId22"/>
    <p:sldId id="293" r:id="rId23"/>
    <p:sldId id="294" r:id="rId24"/>
    <p:sldId id="295" r:id="rId25"/>
    <p:sldId id="296" r:id="rId26"/>
    <p:sldId id="30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86" d="100"/>
          <a:sy n="86" d="100"/>
        </p:scale>
        <p:origin x="470"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5C307D9-60FB-4737-85B1-7A5DFF3BE752}" type="datetimeFigureOut">
              <a:rPr lang="en-US" smtClean="0"/>
              <a:t>8/31/2020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D42B994-7D30-40E6-9773-C19C73EA4762}" type="slidenum">
              <a:rPr lang="en-US" smtClean="0"/>
              <a:t>‹#›</a:t>
            </a:fld>
            <a:endParaRPr lang="en-US"/>
          </a:p>
        </p:txBody>
      </p:sp>
    </p:spTree>
    <p:extLst>
      <p:ext uri="{BB962C8B-B14F-4D97-AF65-F5344CB8AC3E}">
        <p14:creationId xmlns:p14="http://schemas.microsoft.com/office/powerpoint/2010/main" val="214578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71BD4573-58E7-4156-A133-2731F5F8D1A6}" type="datetimeFigureOut">
              <a:rPr lang="en-US" smtClean="0"/>
              <a:t>8/31/2020</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dirty="0"/>
          </a:p>
        </p:txBody>
      </p:sp>
    </p:spTree>
    <p:extLst>
      <p:ext uri="{BB962C8B-B14F-4D97-AF65-F5344CB8AC3E}">
        <p14:creationId xmlns:p14="http://schemas.microsoft.com/office/powerpoint/2010/main" val="5787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(Federal Programs Department will be providing this information to each campus)</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dirty="0"/>
          </a:p>
        </p:txBody>
      </p:sp>
    </p:spTree>
    <p:extLst>
      <p:ext uri="{BB962C8B-B14F-4D97-AF65-F5344CB8AC3E}">
        <p14:creationId xmlns:p14="http://schemas.microsoft.com/office/powerpoint/2010/main" val="953762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dirty="0"/>
              <a:t>San Antonio ISD - Annual Title I, Part A Meeting</a:t>
            </a:r>
          </a:p>
        </p:txBody>
      </p:sp>
      <p:sp>
        <p:nvSpPr>
          <p:cNvPr id="6" name="Slide Number Placeholder 5"/>
          <p:cNvSpPr>
            <a:spLocks noGrp="1"/>
          </p:cNvSpPr>
          <p:nvPr>
            <p:ph type="sldNum" sz="quarter" idx="12"/>
          </p:nvPr>
        </p:nvSpPr>
        <p:spPr>
          <a:xfrm>
            <a:off x="8956900" y="5037663"/>
            <a:ext cx="551167" cy="279400"/>
          </a:xfrm>
        </p:spPr>
        <p:txBody>
          <a:bodyPr/>
          <a:lstStyle/>
          <a:p>
            <a:fld id="{401CF334-2D5C-4859-84A6-CA7E6E43FAEB}"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16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San Antonio ISD - Annual Title I, Part A Meeting</a:t>
            </a: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66532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9130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7207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92065343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408822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26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5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6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1463122"/>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729763"/>
            <a:ext cx="9601196" cy="641837"/>
          </a:xfrm>
        </p:spPr>
        <p:txBody>
          <a:bodyPr/>
          <a:lstStyle/>
          <a:p>
            <a:r>
              <a:rPr lang="en-US" dirty="0"/>
              <a:t>Click to edit Master title style</a:t>
            </a:r>
          </a:p>
        </p:txBody>
      </p:sp>
      <p:sp>
        <p:nvSpPr>
          <p:cNvPr id="3" name="Content Placeholder 2"/>
          <p:cNvSpPr>
            <a:spLocks noGrp="1"/>
          </p:cNvSpPr>
          <p:nvPr>
            <p:ph idx="1"/>
          </p:nvPr>
        </p:nvSpPr>
        <p:spPr>
          <a:xfrm>
            <a:off x="1295401" y="1554645"/>
            <a:ext cx="9601196" cy="43212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smtClean="0"/>
              <a:t>8/31/2020</a:t>
            </a:fld>
            <a:endParaRPr lang="en-US" dirty="0"/>
          </a:p>
        </p:txBody>
      </p:sp>
      <p:sp>
        <p:nvSpPr>
          <p:cNvPr id="5" name="Footer Placeholder 4"/>
          <p:cNvSpPr>
            <a:spLocks noGrp="1"/>
          </p:cNvSpPr>
          <p:nvPr>
            <p:ph type="ftr" sz="quarter" idx="11"/>
          </p:nvPr>
        </p:nvSpPr>
        <p:spPr>
          <a:xfrm>
            <a:off x="1295401" y="6127256"/>
            <a:ext cx="7305900" cy="279400"/>
          </a:xfrm>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lvl1pPr>
              <a:defRPr sz="1600"/>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02969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San Antonio ISD - Annual Title I, Part A Meeting</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San Antonio ISD - Annual Title I, Part A Meeting</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65350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San Antonio ISD - Annual Title I, Part A Meeting</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29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40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San Antonio ISD - Annual Title I, Part A Meeting</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239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San Antonio ISD - Annual Title I, Part A Meeting</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7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San Antonio ISD - Annual Title I, Part A Meeting</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7875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t>San Antonio ISD - Annual Title I, Part A Meeting</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0066809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ivesaisd.sharepoint.com/sites/SchoolImprovementandFederalPrograms"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sc16.net/upload/page/0367/Parent%20Right%20to%20Know%20ESSA%20Section%201116%20vetted%20with%20copyrigh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71132" y="1906300"/>
            <a:ext cx="8458200" cy="1515533"/>
          </a:xfrm>
        </p:spPr>
        <p:txBody>
          <a:bodyPr/>
          <a:lstStyle/>
          <a:p>
            <a:r>
              <a:rPr lang="en-US" sz="4800" dirty="0"/>
              <a:t>Annual Title I, Part A Meeting</a:t>
            </a:r>
            <a:br>
              <a:rPr lang="en-US" sz="4800" dirty="0"/>
            </a:br>
            <a:r>
              <a:rPr lang="en-US" sz="4800" dirty="0"/>
              <a:t>2020-2021</a:t>
            </a:r>
          </a:p>
        </p:txBody>
      </p:sp>
      <p:sp>
        <p:nvSpPr>
          <p:cNvPr id="5" name="Subtitle 4"/>
          <p:cNvSpPr>
            <a:spLocks noGrp="1"/>
          </p:cNvSpPr>
          <p:nvPr>
            <p:ph type="subTitle" idx="1"/>
          </p:nvPr>
        </p:nvSpPr>
        <p:spPr/>
        <p:txBody>
          <a:bodyPr>
            <a:normAutofit lnSpcReduction="10000"/>
          </a:bodyPr>
          <a:lstStyle/>
          <a:p>
            <a:r>
              <a:rPr lang="en-US" dirty="0"/>
              <a:t>Brackenridge High School</a:t>
            </a:r>
          </a:p>
          <a:p>
            <a:r>
              <a:rPr lang="en-US" dirty="0"/>
              <a:t>September 3, 2020</a:t>
            </a:r>
          </a:p>
          <a:p>
            <a:r>
              <a:rPr lang="en-US" dirty="0"/>
              <a:t>Sign in </a:t>
            </a:r>
            <a:r>
              <a:rPr lang="en-US"/>
              <a:t>on Google Link</a:t>
            </a:r>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92397" y="1871131"/>
            <a:ext cx="6936969" cy="1515533"/>
          </a:xfrm>
        </p:spPr>
        <p:txBody>
          <a:bodyPr/>
          <a:lstStyle/>
          <a:p>
            <a:r>
              <a:rPr lang="en-US" dirty="0"/>
              <a:t>Requirements and </a:t>
            </a:r>
            <a:br>
              <a:rPr lang="en-US" dirty="0"/>
            </a:br>
            <a:r>
              <a:rPr lang="en-US" dirty="0"/>
              <a:t>Parent/Family Rights</a:t>
            </a:r>
          </a:p>
        </p:txBody>
      </p:sp>
      <p:sp>
        <p:nvSpPr>
          <p:cNvPr id="7" name="Subtitle 6"/>
          <p:cNvSpPr>
            <a:spLocks noGrp="1"/>
          </p:cNvSpPr>
          <p:nvPr>
            <p:ph type="subTitle" idx="1"/>
          </p:nvPr>
        </p:nvSpPr>
        <p:spPr>
          <a:xfrm>
            <a:off x="2571096" y="3648805"/>
            <a:ext cx="7058271" cy="1320802"/>
          </a:xfrm>
        </p:spPr>
        <p:txBody>
          <a:bodyPr>
            <a:normAutofit fontScale="92500" lnSpcReduction="20000"/>
          </a:bodyPr>
          <a:lstStyle/>
          <a:p>
            <a:r>
              <a:rPr lang="en-US" sz="5400" dirty="0">
                <a:ln w="3175" cmpd="sng">
                  <a:noFill/>
                </a:ln>
                <a:solidFill>
                  <a:prstClr val="black">
                    <a:lumMod val="85000"/>
                    <a:lumOff val="15000"/>
                  </a:prstClr>
                </a:solidFill>
                <a:ea typeface="+mj-ea"/>
                <a:cs typeface="+mj-cs"/>
              </a:rPr>
              <a:t>Under Title I, Part A Program</a:t>
            </a:r>
            <a:endParaRPr lang="en-US" dirty="0"/>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pPr/>
              <a:t>10</a:t>
            </a:fld>
            <a:endParaRPr lang="en-US" dirty="0"/>
          </a:p>
        </p:txBody>
      </p:sp>
    </p:spTree>
    <p:extLst>
      <p:ext uri="{BB962C8B-B14F-4D97-AF65-F5344CB8AC3E}">
        <p14:creationId xmlns:p14="http://schemas.microsoft.com/office/powerpoint/2010/main" val="98726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1% Set-Aside For Parent and Family Engagement</a:t>
            </a:r>
          </a:p>
        </p:txBody>
      </p:sp>
      <p:sp>
        <p:nvSpPr>
          <p:cNvPr id="2" name="Content Placeholder 1"/>
          <p:cNvSpPr>
            <a:spLocks noGrp="1"/>
          </p:cNvSpPr>
          <p:nvPr>
            <p:ph idx="1"/>
          </p:nvPr>
        </p:nvSpPr>
        <p:spPr/>
        <p:txBody>
          <a:bodyPr>
            <a:noAutofit/>
          </a:bodyPr>
          <a:lstStyle/>
          <a:p>
            <a:pPr marL="0" indent="0">
              <a:buNone/>
            </a:pPr>
            <a:r>
              <a:rPr lang="en-US" b="1" dirty="0">
                <a:solidFill>
                  <a:schemeClr val="tx1"/>
                </a:solidFill>
              </a:rPr>
              <a:t>A school district with a Title I, Part A allocation exceeding $500,000 is required by law to set aside (reserve) 1% of its Title I, Part A allocation for parent and family engagement. </a:t>
            </a:r>
          </a:p>
          <a:p>
            <a:pPr lvl="1">
              <a:lnSpc>
                <a:spcPct val="90000"/>
              </a:lnSpc>
            </a:pPr>
            <a:r>
              <a:rPr lang="en-US" sz="2400" dirty="0"/>
              <a:t>Of that 1% set aside, 10% may be reserved at the district level for system-wide initiatives related to parent and family engagement. </a:t>
            </a:r>
          </a:p>
          <a:p>
            <a:pPr lvl="1">
              <a:lnSpc>
                <a:spcPct val="90000"/>
              </a:lnSpc>
            </a:pPr>
            <a:r>
              <a:rPr lang="en-US" sz="2400" dirty="0">
                <a:solidFill>
                  <a:schemeClr val="tx1"/>
                </a:solidFill>
              </a:rPr>
              <a:t>Of that 1% set aside, the remaining 90% must be allocated to all Title I, Part A schools in the district to implement school-level parent and family engagement. </a:t>
            </a:r>
          </a:p>
          <a:p>
            <a:pPr lvl="1">
              <a:lnSpc>
                <a:spcPct val="90000"/>
              </a:lnSpc>
            </a:pPr>
            <a:endParaRPr lang="en-US" sz="1800" dirty="0"/>
          </a:p>
          <a:p>
            <a:pPr marL="0" indent="0" algn="ctr">
              <a:spcBef>
                <a:spcPts val="0"/>
              </a:spcBef>
              <a:spcAft>
                <a:spcPts val="0"/>
              </a:spcAft>
              <a:buNone/>
            </a:pPr>
            <a:r>
              <a:rPr lang="en-US" sz="2000" i="1" dirty="0">
                <a:solidFill>
                  <a:schemeClr val="accent6"/>
                </a:solidFill>
              </a:rPr>
              <a:t>Title I, Part A - Parents and families have the right to be involved in the decisions regarding </a:t>
            </a:r>
          </a:p>
          <a:p>
            <a:pPr marL="0" indent="0" algn="ctr">
              <a:spcBef>
                <a:spcPts val="0"/>
              </a:spcBef>
              <a:spcAft>
                <a:spcPts val="0"/>
              </a:spcAft>
              <a:buNone/>
            </a:pPr>
            <a:r>
              <a:rPr lang="en-US" sz="2000" i="1" dirty="0">
                <a:solidFill>
                  <a:schemeClr val="accent6"/>
                </a:solidFill>
              </a:rPr>
              <a:t>how these funds will be used for parent and family engagement activities. </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11</a:t>
            </a:fld>
            <a:endParaRPr lang="en-US" dirty="0"/>
          </a:p>
        </p:txBody>
      </p:sp>
      <p:sp>
        <p:nvSpPr>
          <p:cNvPr id="6" name="TextBox 5"/>
          <p:cNvSpPr txBox="1"/>
          <p:nvPr/>
        </p:nvSpPr>
        <p:spPr>
          <a:xfrm>
            <a:off x="1295401" y="5848772"/>
            <a:ext cx="8182200" cy="323165"/>
          </a:xfrm>
          <a:prstGeom prst="rect">
            <a:avLst/>
          </a:prstGeom>
          <a:noFill/>
          <a:ln>
            <a:noFill/>
          </a:ln>
        </p:spPr>
        <p:txBody>
          <a:bodyPr wrap="square" rtlCol="0">
            <a:spAutoFit/>
          </a:bodyPr>
          <a:lstStyle/>
          <a:p>
            <a:r>
              <a:rPr lang="en-US" sz="1500" dirty="0"/>
              <a:t>ESSA Public Law 114-95, Section 1116 (a)(3)(A)(B)(C)(D)</a:t>
            </a:r>
          </a:p>
        </p:txBody>
      </p:sp>
    </p:spTree>
    <p:extLst>
      <p:ext uri="{BB962C8B-B14F-4D97-AF65-F5344CB8AC3E}">
        <p14:creationId xmlns:p14="http://schemas.microsoft.com/office/powerpoint/2010/main" val="326876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1" y="572484"/>
            <a:ext cx="9601196" cy="877625"/>
          </a:xfrm>
        </p:spPr>
        <p:txBody>
          <a:bodyPr>
            <a:noAutofit/>
          </a:bodyPr>
          <a:lstStyle/>
          <a:p>
            <a:r>
              <a:rPr lang="en-US" sz="3600" b="1" dirty="0">
                <a:solidFill>
                  <a:schemeClr val="tx1"/>
                </a:solidFill>
              </a:rPr>
              <a:t>Title I, Part A Parent and Family Engagement </a:t>
            </a:r>
            <a:br>
              <a:rPr lang="en-US" sz="3600" b="1" dirty="0">
                <a:solidFill>
                  <a:schemeClr val="tx1"/>
                </a:solidFill>
              </a:rPr>
            </a:br>
            <a:r>
              <a:rPr lang="en-US" sz="3600" b="1" dirty="0">
                <a:solidFill>
                  <a:schemeClr val="tx1"/>
                </a:solidFill>
              </a:rPr>
              <a:t>Reservation for (Campus Name)</a:t>
            </a:r>
            <a:endParaRPr lang="en-US" sz="3600" b="1" strike="sngStrike" dirty="0">
              <a:solidFill>
                <a:schemeClr val="tx1"/>
              </a:solidFill>
            </a:endParaRPr>
          </a:p>
        </p:txBody>
      </p:sp>
      <p:sp>
        <p:nvSpPr>
          <p:cNvPr id="2" name="Content Placeholder 1"/>
          <p:cNvSpPr>
            <a:spLocks noGrp="1"/>
          </p:cNvSpPr>
          <p:nvPr>
            <p:ph idx="1"/>
          </p:nvPr>
        </p:nvSpPr>
        <p:spPr>
          <a:xfrm>
            <a:off x="947956" y="1749666"/>
            <a:ext cx="10645629" cy="4152991"/>
          </a:xfrm>
        </p:spPr>
        <p:txBody>
          <a:bodyPr>
            <a:noAutofit/>
          </a:bodyPr>
          <a:lstStyle/>
          <a:p>
            <a:pPr lvl="1">
              <a:lnSpc>
                <a:spcPct val="90000"/>
              </a:lnSpc>
            </a:pPr>
            <a:r>
              <a:rPr lang="en-US" sz="3200" dirty="0"/>
              <a:t>Amount reserved for:</a:t>
            </a:r>
          </a:p>
          <a:p>
            <a:pPr lvl="3">
              <a:spcBef>
                <a:spcPts val="0"/>
              </a:spcBef>
              <a:spcAft>
                <a:spcPts val="0"/>
              </a:spcAft>
            </a:pPr>
            <a:r>
              <a:rPr lang="en-US" sz="2800" dirty="0"/>
              <a:t>  Campus Parent and Family Engagement Program:   </a:t>
            </a:r>
          </a:p>
          <a:p>
            <a:pPr lvl="4">
              <a:spcBef>
                <a:spcPts val="0"/>
              </a:spcBef>
              <a:spcAft>
                <a:spcPts val="0"/>
              </a:spcAft>
              <a:buFont typeface="Wingdings" panose="05000000000000000000" pitchFamily="2" charset="2"/>
              <a:buChar char="§"/>
            </a:pPr>
            <a:r>
              <a:rPr lang="en-US" sz="2600" dirty="0">
                <a:solidFill>
                  <a:schemeClr val="tx1"/>
                </a:solidFill>
              </a:rPr>
              <a:t>  Supplies*           $___,____</a:t>
            </a:r>
          </a:p>
          <a:p>
            <a:pPr lvl="4">
              <a:spcBef>
                <a:spcPts val="0"/>
              </a:spcBef>
              <a:spcAft>
                <a:spcPts val="0"/>
              </a:spcAft>
              <a:buFont typeface="Wingdings" panose="05000000000000000000" pitchFamily="2" charset="2"/>
              <a:buChar char="§"/>
            </a:pPr>
            <a:r>
              <a:rPr lang="en-US" sz="2600" dirty="0">
                <a:solidFill>
                  <a:schemeClr val="tx1"/>
                </a:solidFill>
              </a:rPr>
              <a:t>  Refreshments*  $___,____</a:t>
            </a:r>
          </a:p>
          <a:p>
            <a:pPr marL="57150" lvl="4" indent="0" algn="ctr">
              <a:spcBef>
                <a:spcPts val="0"/>
              </a:spcBef>
              <a:spcAft>
                <a:spcPts val="0"/>
              </a:spcAft>
              <a:buNone/>
            </a:pPr>
            <a:endParaRPr lang="en-US" sz="2000" i="1" dirty="0">
              <a:solidFill>
                <a:schemeClr val="tx1"/>
              </a:solidFill>
            </a:endParaRPr>
          </a:p>
          <a:p>
            <a:pPr marL="57150" lvl="4" indent="0" algn="ctr">
              <a:spcBef>
                <a:spcPts val="0"/>
              </a:spcBef>
              <a:spcAft>
                <a:spcPts val="0"/>
              </a:spcAft>
              <a:buNone/>
            </a:pPr>
            <a:endParaRPr lang="en-US" sz="2000" i="1" dirty="0">
              <a:solidFill>
                <a:schemeClr val="tx1"/>
              </a:solidFill>
            </a:endParaRPr>
          </a:p>
          <a:p>
            <a:pPr marL="57150" lvl="4" indent="0">
              <a:spcBef>
                <a:spcPts val="0"/>
              </a:spcBef>
              <a:spcAft>
                <a:spcPts val="0"/>
              </a:spcAft>
              <a:buNone/>
            </a:pPr>
            <a:r>
              <a:rPr lang="en-US" sz="1800" dirty="0"/>
              <a:t>*Parent and Family Engagement funds can be redistributed within their supplies and refreshments allocation, as needed.  For example, if more supplies are needed to increase the number of “Make and Take” activities, funds can be moved out of the Refreshments code into the Supplies code to accommodate the need.</a:t>
            </a:r>
          </a:p>
          <a:p>
            <a:pPr marL="57150" lvl="4" indent="0">
              <a:spcBef>
                <a:spcPts val="0"/>
              </a:spcBef>
              <a:spcAft>
                <a:spcPts val="0"/>
              </a:spcAft>
              <a:buNone/>
            </a:pPr>
            <a:endParaRPr lang="en-US" sz="2000" i="1" dirty="0">
              <a:solidFill>
                <a:schemeClr val="tx1"/>
              </a:solidFill>
            </a:endParaRPr>
          </a:p>
          <a:p>
            <a:pPr marL="57150" lvl="4" indent="0" algn="ctr">
              <a:spcBef>
                <a:spcPts val="0"/>
              </a:spcBef>
              <a:spcAft>
                <a:spcPts val="0"/>
              </a:spcAft>
              <a:buNone/>
            </a:pPr>
            <a:r>
              <a:rPr lang="en-US" sz="2000" i="1" dirty="0">
                <a:solidFill>
                  <a:schemeClr val="accent6"/>
                </a:solidFill>
              </a:rPr>
              <a:t>Title I, Part A - Parents and families have the right to be involved in the decisions regarding </a:t>
            </a:r>
          </a:p>
          <a:p>
            <a:pPr marL="57150" lvl="4" indent="0" algn="ctr">
              <a:spcBef>
                <a:spcPts val="0"/>
              </a:spcBef>
              <a:spcAft>
                <a:spcPts val="0"/>
              </a:spcAft>
              <a:buNone/>
            </a:pPr>
            <a:r>
              <a:rPr lang="en-US" sz="2000" i="1" dirty="0">
                <a:solidFill>
                  <a:schemeClr val="accent6"/>
                </a:solidFill>
              </a:rPr>
              <a:t>how these funds will be used for parent and family engagement activities. </a:t>
            </a:r>
          </a:p>
          <a:p>
            <a:pPr marL="57150" lvl="4" indent="0" algn="ctr">
              <a:spcBef>
                <a:spcPts val="0"/>
              </a:spcBef>
              <a:spcAft>
                <a:spcPts val="0"/>
              </a:spcAft>
              <a:buNone/>
            </a:pPr>
            <a:endParaRPr lang="en-US" sz="2000" i="1" dirty="0">
              <a:solidFill>
                <a:schemeClr val="tx1"/>
              </a:solidFill>
            </a:endParaRPr>
          </a:p>
          <a:p>
            <a:pPr marL="0" indent="0">
              <a:buNone/>
            </a:pPr>
            <a:endParaRPr lang="en-US" sz="27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12</a:t>
            </a:fld>
            <a:endParaRPr lang="en-US" dirty="0"/>
          </a:p>
        </p:txBody>
      </p:sp>
    </p:spTree>
    <p:extLst>
      <p:ext uri="{BB962C8B-B14F-4D97-AF65-F5344CB8AC3E}">
        <p14:creationId xmlns:p14="http://schemas.microsoft.com/office/powerpoint/2010/main" val="3180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2389" y="652586"/>
            <a:ext cx="9727221" cy="641837"/>
          </a:xfrm>
        </p:spPr>
        <p:txBody>
          <a:bodyPr>
            <a:noAutofit/>
          </a:bodyPr>
          <a:lstStyle/>
          <a:p>
            <a:r>
              <a:rPr lang="en-US" sz="3600" dirty="0"/>
              <a:t>Eligible Parent and Family Engagement Expenditures</a:t>
            </a:r>
          </a:p>
        </p:txBody>
      </p:sp>
      <p:sp>
        <p:nvSpPr>
          <p:cNvPr id="2" name="Content Placeholder 1"/>
          <p:cNvSpPr>
            <a:spLocks noGrp="1"/>
          </p:cNvSpPr>
          <p:nvPr>
            <p:ph idx="1"/>
          </p:nvPr>
        </p:nvSpPr>
        <p:spPr>
          <a:xfrm>
            <a:off x="1295401" y="1573823"/>
            <a:ext cx="9601198" cy="4395177"/>
          </a:xfrm>
        </p:spPr>
        <p:txBody>
          <a:bodyPr>
            <a:noAutofit/>
          </a:bodyPr>
          <a:lstStyle/>
          <a:p>
            <a:pPr marL="0" indent="0">
              <a:buNone/>
            </a:pPr>
            <a:r>
              <a:rPr lang="en-US" b="1" dirty="0"/>
              <a:t>Expenses directly related to the Parent and Family Engagement Program.</a:t>
            </a:r>
          </a:p>
          <a:p>
            <a:pPr marL="0" indent="0">
              <a:buNone/>
            </a:pPr>
            <a:r>
              <a:rPr lang="en-US" b="1" u="sng" dirty="0"/>
              <a:t>For example </a:t>
            </a:r>
            <a:r>
              <a:rPr lang="en-US" dirty="0"/>
              <a:t>(Refreshments/Supplies):</a:t>
            </a:r>
          </a:p>
          <a:p>
            <a:r>
              <a:rPr lang="en-US" dirty="0"/>
              <a:t>To discuss the District/School Policy, School-Parent Compact and Annual Title I, Part A Meeting</a:t>
            </a:r>
          </a:p>
          <a:p>
            <a:pPr>
              <a:lnSpc>
                <a:spcPct val="90000"/>
              </a:lnSpc>
            </a:pPr>
            <a:r>
              <a:rPr lang="en-US" dirty="0"/>
              <a:t>Parent meetings/trainings that are connected to improving student achievement with </a:t>
            </a:r>
            <a:r>
              <a:rPr lang="en-US" dirty="0">
                <a:solidFill>
                  <a:schemeClr val="tx1"/>
                </a:solidFill>
              </a:rPr>
              <a:t>f</a:t>
            </a:r>
            <a:r>
              <a:rPr lang="en-US" sz="2400" dirty="0">
                <a:solidFill>
                  <a:schemeClr val="tx1"/>
                </a:solidFill>
              </a:rPr>
              <a:t>lexible meeting times and dates</a:t>
            </a:r>
          </a:p>
          <a:p>
            <a:pPr>
              <a:lnSpc>
                <a:spcPct val="90000"/>
              </a:lnSpc>
            </a:pPr>
            <a:r>
              <a:rPr lang="en-US" dirty="0">
                <a:solidFill>
                  <a:schemeClr val="tx1"/>
                </a:solidFill>
              </a:rPr>
              <a:t>Family Math/Science Night, Family Literacy event</a:t>
            </a:r>
          </a:p>
          <a:p>
            <a:pPr marL="0" indent="0">
              <a:lnSpc>
                <a:spcPct val="90000"/>
              </a:lnSpc>
              <a:buNone/>
            </a:pPr>
            <a:endParaRPr lang="en-US" sz="1100" b="1" dirty="0">
              <a:solidFill>
                <a:schemeClr val="tx1"/>
              </a:solidFill>
            </a:endParaRPr>
          </a:p>
          <a:p>
            <a:pPr marL="0" indent="0" algn="ctr">
              <a:lnSpc>
                <a:spcPct val="90000"/>
              </a:lnSpc>
              <a:buNone/>
            </a:pPr>
            <a:r>
              <a:rPr lang="en-US" sz="2000" dirty="0">
                <a:solidFill>
                  <a:schemeClr val="accent6"/>
                </a:solidFill>
              </a:rPr>
              <a:t>All expenses </a:t>
            </a:r>
            <a:r>
              <a:rPr lang="en-US" sz="2000" u="sng" dirty="0">
                <a:solidFill>
                  <a:schemeClr val="accent6"/>
                </a:solidFill>
              </a:rPr>
              <a:t>not related </a:t>
            </a:r>
            <a:r>
              <a:rPr lang="en-US" sz="2000" dirty="0">
                <a:solidFill>
                  <a:schemeClr val="accent6"/>
                </a:solidFill>
              </a:rPr>
              <a:t>to the purpose and intent of Title I, Part A are ineligible.</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13</a:t>
            </a:fld>
            <a:endParaRPr lang="en-US" dirty="0"/>
          </a:p>
        </p:txBody>
      </p:sp>
    </p:spTree>
    <p:extLst>
      <p:ext uri="{BB962C8B-B14F-4D97-AF65-F5344CB8AC3E}">
        <p14:creationId xmlns:p14="http://schemas.microsoft.com/office/powerpoint/2010/main" val="209679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89086"/>
            <a:ext cx="10972800" cy="1000092"/>
          </a:xfrm>
        </p:spPr>
        <p:txBody>
          <a:bodyPr>
            <a:normAutofit/>
          </a:bodyPr>
          <a:lstStyle/>
          <a:p>
            <a:r>
              <a:rPr lang="en-US" dirty="0"/>
              <a:t>CNA and CIP</a:t>
            </a:r>
          </a:p>
        </p:txBody>
      </p:sp>
      <p:sp>
        <p:nvSpPr>
          <p:cNvPr id="2" name="Content Placeholder 1"/>
          <p:cNvSpPr>
            <a:spLocks noGrp="1"/>
          </p:cNvSpPr>
          <p:nvPr>
            <p:ph idx="1"/>
          </p:nvPr>
        </p:nvSpPr>
        <p:spPr>
          <a:xfrm>
            <a:off x="1190625" y="1589179"/>
            <a:ext cx="9963150" cy="4379822"/>
          </a:xfrm>
        </p:spPr>
        <p:txBody>
          <a:bodyPr>
            <a:noAutofit/>
          </a:bodyPr>
          <a:lstStyle/>
          <a:p>
            <a:r>
              <a:rPr lang="en-US" dirty="0">
                <a:solidFill>
                  <a:schemeClr val="tx1"/>
                </a:solidFill>
              </a:rPr>
              <a:t>The purpose of the </a:t>
            </a:r>
            <a:r>
              <a:rPr lang="en-US" b="1" dirty="0">
                <a:solidFill>
                  <a:schemeClr val="tx1"/>
                </a:solidFill>
              </a:rPr>
              <a:t>Comprehensive Needs Assessment (CNA) </a:t>
            </a:r>
            <a:r>
              <a:rPr lang="en-US" dirty="0">
                <a:solidFill>
                  <a:schemeClr val="tx1"/>
                </a:solidFill>
              </a:rPr>
              <a:t>is to identify the campus’s educational strengths and the areas that need improvement to include Parent and Family Engagement needs.</a:t>
            </a:r>
          </a:p>
          <a:p>
            <a:pPr marL="285750" lvl="1">
              <a:lnSpc>
                <a:spcPct val="90000"/>
              </a:lnSpc>
            </a:pPr>
            <a:r>
              <a:rPr lang="en-US" sz="2400" dirty="0">
                <a:solidFill>
                  <a:schemeClr val="tx1"/>
                </a:solidFill>
              </a:rPr>
              <a:t>The </a:t>
            </a:r>
            <a:r>
              <a:rPr lang="en-US" sz="2400" b="1" dirty="0">
                <a:solidFill>
                  <a:schemeClr val="tx1"/>
                </a:solidFill>
              </a:rPr>
              <a:t>Campus Improvement Plan (CIP)</a:t>
            </a:r>
            <a:r>
              <a:rPr lang="en-US" sz="2400" dirty="0">
                <a:solidFill>
                  <a:schemeClr val="tx1"/>
                </a:solidFill>
              </a:rPr>
              <a:t> is a written plan that addresses the needs identified in the CNA:</a:t>
            </a:r>
          </a:p>
          <a:p>
            <a:pPr lvl="1">
              <a:lnSpc>
                <a:spcPct val="90000"/>
              </a:lnSpc>
              <a:buFont typeface="Wingdings" panose="05000000000000000000" pitchFamily="2" charset="2"/>
              <a:buChar char="§"/>
            </a:pPr>
            <a:r>
              <a:rPr lang="en-US" dirty="0">
                <a:solidFill>
                  <a:schemeClr val="tx1"/>
                </a:solidFill>
              </a:rPr>
              <a:t>Goals, Performance Objectives and Strategies to address academic needs of students </a:t>
            </a:r>
          </a:p>
          <a:p>
            <a:pPr lvl="1">
              <a:lnSpc>
                <a:spcPct val="90000"/>
              </a:lnSpc>
              <a:buFont typeface="Wingdings" panose="05000000000000000000" pitchFamily="2" charset="2"/>
              <a:buChar char="§"/>
            </a:pPr>
            <a:r>
              <a:rPr lang="en-US" dirty="0">
                <a:solidFill>
                  <a:schemeClr val="tx1"/>
                </a:solidFill>
              </a:rPr>
              <a:t>Supplemental Services to assist struggling students</a:t>
            </a:r>
          </a:p>
          <a:p>
            <a:pPr lvl="1">
              <a:lnSpc>
                <a:spcPct val="90000"/>
              </a:lnSpc>
              <a:buFont typeface="Wingdings" panose="05000000000000000000" pitchFamily="2" charset="2"/>
              <a:buChar char="§"/>
            </a:pPr>
            <a:r>
              <a:rPr lang="en-US" dirty="0">
                <a:solidFill>
                  <a:schemeClr val="tx1"/>
                </a:solidFill>
              </a:rPr>
              <a:t>Coordination and integration of federal funds and programs</a:t>
            </a:r>
            <a:endParaRPr lang="en-US" strike="sngStrike" dirty="0">
              <a:solidFill>
                <a:schemeClr val="tx1"/>
              </a:solidFill>
            </a:endParaRPr>
          </a:p>
          <a:p>
            <a:pPr lvl="1">
              <a:lnSpc>
                <a:spcPct val="90000"/>
              </a:lnSpc>
              <a:buFont typeface="Wingdings" panose="05000000000000000000" pitchFamily="2" charset="2"/>
              <a:buChar char="§"/>
            </a:pPr>
            <a:r>
              <a:rPr lang="en-US" dirty="0">
                <a:solidFill>
                  <a:schemeClr val="tx1"/>
                </a:solidFill>
              </a:rPr>
              <a:t>Strategies to implement effective parent and family engagement</a:t>
            </a:r>
          </a:p>
          <a:p>
            <a:pPr marL="457200" lvl="1" indent="0">
              <a:lnSpc>
                <a:spcPct val="90000"/>
              </a:lnSpc>
              <a:buNone/>
            </a:pPr>
            <a:endParaRPr lang="en-US" dirty="0"/>
          </a:p>
          <a:p>
            <a:pPr marL="0" indent="0" algn="ctr">
              <a:buNone/>
            </a:pPr>
            <a:r>
              <a:rPr lang="en-US" sz="1800" i="1" dirty="0">
                <a:solidFill>
                  <a:schemeClr val="accent6"/>
                </a:solidFill>
              </a:rPr>
              <a:t>Title I, Part A - Parents and families have the right to be involved in the development and request a copy of this plan.</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14</a:t>
            </a:fld>
            <a:endParaRPr lang="en-US" dirty="0"/>
          </a:p>
        </p:txBody>
      </p:sp>
    </p:spTree>
    <p:extLst>
      <p:ext uri="{BB962C8B-B14F-4D97-AF65-F5344CB8AC3E}">
        <p14:creationId xmlns:p14="http://schemas.microsoft.com/office/powerpoint/2010/main" val="212664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6769" y="474786"/>
            <a:ext cx="9390186" cy="1151791"/>
          </a:xfrm>
        </p:spPr>
        <p:txBody>
          <a:bodyPr>
            <a:noAutofit/>
          </a:bodyPr>
          <a:lstStyle/>
          <a:p>
            <a:r>
              <a:rPr lang="en-US" sz="3600" dirty="0"/>
              <a:t>School’s Parent and Family Engagement Policy </a:t>
            </a:r>
          </a:p>
        </p:txBody>
      </p:sp>
      <p:sp>
        <p:nvSpPr>
          <p:cNvPr id="2" name="Content Placeholder 1"/>
          <p:cNvSpPr>
            <a:spLocks noGrp="1"/>
          </p:cNvSpPr>
          <p:nvPr>
            <p:ph idx="1"/>
          </p:nvPr>
        </p:nvSpPr>
        <p:spPr>
          <a:xfrm>
            <a:off x="975946" y="1475449"/>
            <a:ext cx="10322169" cy="4734261"/>
          </a:xfrm>
        </p:spPr>
        <p:txBody>
          <a:bodyPr>
            <a:noAutofit/>
          </a:bodyPr>
          <a:lstStyle/>
          <a:p>
            <a:pPr marL="0" indent="0">
              <a:buNone/>
            </a:pPr>
            <a:r>
              <a:rPr lang="en-US" sz="2000" dirty="0">
                <a:solidFill>
                  <a:schemeClr val="tx1"/>
                </a:solidFill>
              </a:rPr>
              <a:t>The policy addresses how the school will implement the Parent and Family Engagement Program Requirements of the Every Student Succeeds Act (ESSA). </a:t>
            </a:r>
          </a:p>
          <a:p>
            <a:pPr marL="0" indent="0">
              <a:buNone/>
            </a:pPr>
            <a:r>
              <a:rPr lang="en-US" sz="2000" b="1" dirty="0">
                <a:solidFill>
                  <a:schemeClr val="tx1"/>
                </a:solidFill>
              </a:rPr>
              <a:t>The Policy includes:</a:t>
            </a:r>
          </a:p>
          <a:p>
            <a:pPr lvl="1">
              <a:spcBef>
                <a:spcPts val="0"/>
              </a:spcBef>
              <a:spcAft>
                <a:spcPts val="0"/>
              </a:spcAft>
            </a:pPr>
            <a:r>
              <a:rPr lang="en-US" sz="1800" dirty="0">
                <a:solidFill>
                  <a:schemeClr val="tx1"/>
                </a:solidFill>
              </a:rPr>
              <a:t>A description on how the school will convene an annual meeting for all Title I, Part A parents and families</a:t>
            </a:r>
          </a:p>
          <a:p>
            <a:pPr lvl="1">
              <a:spcBef>
                <a:spcPts val="0"/>
              </a:spcBef>
              <a:spcAft>
                <a:spcPts val="0"/>
              </a:spcAft>
            </a:pPr>
            <a:r>
              <a:rPr lang="en-US" sz="1800" dirty="0">
                <a:solidFill>
                  <a:schemeClr val="tx1"/>
                </a:solidFill>
              </a:rPr>
              <a:t>Information on flexible number of meetings and if requested, additional meetings with parents to discuss decisions for the education of their child</a:t>
            </a:r>
          </a:p>
          <a:p>
            <a:pPr lvl="1">
              <a:spcBef>
                <a:spcPts val="0"/>
              </a:spcBef>
              <a:spcAft>
                <a:spcPts val="0"/>
              </a:spcAft>
            </a:pPr>
            <a:r>
              <a:rPr lang="en-US" sz="1800" dirty="0">
                <a:solidFill>
                  <a:schemeClr val="tx1"/>
                </a:solidFill>
              </a:rPr>
              <a:t>How the school will involve parents in an organized, ongoing, and timely manner, in the planning, review, evaluation, and improvement of the Parent and Family Engagement Policy and Program</a:t>
            </a:r>
          </a:p>
          <a:p>
            <a:pPr lvl="1">
              <a:spcBef>
                <a:spcPts val="0"/>
              </a:spcBef>
              <a:spcAft>
                <a:spcPts val="0"/>
              </a:spcAft>
            </a:pPr>
            <a:r>
              <a:rPr lang="en-US" sz="1800" dirty="0">
                <a:solidFill>
                  <a:schemeClr val="tx1"/>
                </a:solidFill>
              </a:rPr>
              <a:t>How the school will provide timely information about Parent and Family Engagement Activities</a:t>
            </a:r>
          </a:p>
          <a:p>
            <a:pPr lvl="1">
              <a:spcBef>
                <a:spcPts val="0"/>
              </a:spcBef>
              <a:spcAft>
                <a:spcPts val="0"/>
              </a:spcAft>
            </a:pPr>
            <a:r>
              <a:rPr lang="en-US" sz="1800" dirty="0">
                <a:solidFill>
                  <a:schemeClr val="tx1"/>
                </a:solidFill>
              </a:rPr>
              <a:t>Information to parents and families about curriculum and assessment</a:t>
            </a:r>
          </a:p>
          <a:p>
            <a:pPr lvl="1">
              <a:spcBef>
                <a:spcPts val="0"/>
              </a:spcBef>
              <a:spcAft>
                <a:spcPts val="0"/>
              </a:spcAft>
            </a:pPr>
            <a:endParaRPr lang="en-US" sz="1800" dirty="0">
              <a:solidFill>
                <a:schemeClr val="tx1"/>
              </a:solidFill>
            </a:endParaRPr>
          </a:p>
          <a:p>
            <a:pPr marL="0" indent="0" algn="ctr">
              <a:spcBef>
                <a:spcPts val="0"/>
              </a:spcBef>
              <a:spcAft>
                <a:spcPts val="0"/>
              </a:spcAft>
              <a:buNone/>
            </a:pPr>
            <a:r>
              <a:rPr lang="en-US" sz="1800" i="1" dirty="0">
                <a:solidFill>
                  <a:schemeClr val="accent6"/>
                </a:solidFill>
              </a:rPr>
              <a:t>Title I, Part A - Parents and families have the right to be involved in the development of the </a:t>
            </a:r>
          </a:p>
          <a:p>
            <a:pPr marL="0" indent="0" algn="ctr">
              <a:spcBef>
                <a:spcPts val="0"/>
              </a:spcBef>
              <a:spcAft>
                <a:spcPts val="0"/>
              </a:spcAft>
              <a:buNone/>
            </a:pPr>
            <a:r>
              <a:rPr lang="en-US" sz="1800" i="1" dirty="0">
                <a:solidFill>
                  <a:schemeClr val="accent6"/>
                </a:solidFill>
              </a:rPr>
              <a:t>Parent and Family Engagement Policy and Program</a:t>
            </a:r>
            <a:r>
              <a:rPr lang="en-US" sz="1400" i="1" dirty="0">
                <a:solidFill>
                  <a:schemeClr val="accent6"/>
                </a:solidFill>
              </a:rPr>
              <a:t>. </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15</a:t>
            </a:fld>
            <a:endParaRPr lang="en-US" dirty="0"/>
          </a:p>
        </p:txBody>
      </p:sp>
      <p:sp>
        <p:nvSpPr>
          <p:cNvPr id="6" name="TextBox 5"/>
          <p:cNvSpPr txBox="1"/>
          <p:nvPr/>
        </p:nvSpPr>
        <p:spPr>
          <a:xfrm>
            <a:off x="1295400" y="5886545"/>
            <a:ext cx="8372700" cy="323165"/>
          </a:xfrm>
          <a:prstGeom prst="rect">
            <a:avLst/>
          </a:prstGeom>
          <a:noFill/>
          <a:ln>
            <a:noFill/>
          </a:ln>
        </p:spPr>
        <p:txBody>
          <a:bodyPr wrap="square" rtlCol="0">
            <a:spAutoFit/>
          </a:bodyPr>
          <a:lstStyle/>
          <a:p>
            <a:r>
              <a:rPr lang="en-US" sz="1500" dirty="0"/>
              <a:t>ESSA Public Law 114-95, Section 1116 (c)</a:t>
            </a:r>
          </a:p>
        </p:txBody>
      </p:sp>
    </p:spTree>
    <p:extLst>
      <p:ext uri="{BB962C8B-B14F-4D97-AF65-F5344CB8AC3E}">
        <p14:creationId xmlns:p14="http://schemas.microsoft.com/office/powerpoint/2010/main" val="393755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20614"/>
            <a:ext cx="10972800" cy="561463"/>
          </a:xfrm>
        </p:spPr>
        <p:txBody>
          <a:bodyPr>
            <a:normAutofit fontScale="90000"/>
          </a:bodyPr>
          <a:lstStyle/>
          <a:p>
            <a:r>
              <a:rPr lang="en-US" dirty="0"/>
              <a:t>School-Parent Compact </a:t>
            </a:r>
          </a:p>
        </p:txBody>
      </p:sp>
      <p:sp>
        <p:nvSpPr>
          <p:cNvPr id="2" name="Content Placeholder 1"/>
          <p:cNvSpPr>
            <a:spLocks noGrp="1"/>
          </p:cNvSpPr>
          <p:nvPr>
            <p:ph idx="1"/>
          </p:nvPr>
        </p:nvSpPr>
        <p:spPr>
          <a:xfrm>
            <a:off x="1295401" y="1539368"/>
            <a:ext cx="10182225" cy="4587888"/>
          </a:xfrm>
        </p:spPr>
        <p:txBody>
          <a:bodyPr>
            <a:noAutofit/>
          </a:bodyPr>
          <a:lstStyle/>
          <a:p>
            <a:pPr marL="0" indent="0">
              <a:buNone/>
            </a:pPr>
            <a:r>
              <a:rPr lang="en-US" sz="2000" b="1" dirty="0">
                <a:solidFill>
                  <a:schemeClr val="tx1"/>
                </a:solidFill>
              </a:rPr>
              <a:t>The School-Parent Compact is a written agreement that describes how the school staff, students, parents and families share in the responsibility for improved student academic achievement.</a:t>
            </a:r>
          </a:p>
          <a:p>
            <a:pPr lvl="1">
              <a:lnSpc>
                <a:spcPct val="90000"/>
              </a:lnSpc>
            </a:pPr>
            <a:r>
              <a:rPr lang="en-US" dirty="0">
                <a:solidFill>
                  <a:schemeClr val="tx1"/>
                </a:solidFill>
              </a:rPr>
              <a:t>It is developed with parents, agreed upon with parents, and distributed to parents. </a:t>
            </a:r>
          </a:p>
          <a:p>
            <a:pPr lvl="1">
              <a:lnSpc>
                <a:spcPct val="90000"/>
              </a:lnSpc>
            </a:pPr>
            <a:r>
              <a:rPr lang="en-US" dirty="0">
                <a:solidFill>
                  <a:schemeClr val="tx1"/>
                </a:solidFill>
              </a:rPr>
              <a:t>It addresses high-quality curriculum and instruction to meet State academic standards.</a:t>
            </a:r>
            <a:endParaRPr lang="en-US" strike="sngStrike" dirty="0">
              <a:solidFill>
                <a:schemeClr val="tx1"/>
              </a:solidFill>
            </a:endParaRPr>
          </a:p>
          <a:p>
            <a:pPr lvl="1">
              <a:lnSpc>
                <a:spcPct val="90000"/>
              </a:lnSpc>
            </a:pPr>
            <a:r>
              <a:rPr lang="en-US" dirty="0">
                <a:solidFill>
                  <a:schemeClr val="tx1"/>
                </a:solidFill>
              </a:rPr>
              <a:t>It stresses the importance of frequent communication between school and home, and the value of parent-teacher conferences (REQUIRED in elementary schools).</a:t>
            </a:r>
          </a:p>
          <a:p>
            <a:pPr lvl="1">
              <a:lnSpc>
                <a:spcPct val="90000"/>
              </a:lnSpc>
            </a:pPr>
            <a:r>
              <a:rPr lang="en-US" dirty="0">
                <a:solidFill>
                  <a:schemeClr val="tx1"/>
                </a:solidFill>
              </a:rPr>
              <a:t>It affirms the importance of parents and families in decisions relating to the education of their children</a:t>
            </a:r>
            <a:r>
              <a:rPr lang="en-US" sz="1800" dirty="0">
                <a:solidFill>
                  <a:schemeClr val="tx1"/>
                </a:solidFill>
              </a:rPr>
              <a:t>.</a:t>
            </a:r>
          </a:p>
          <a:p>
            <a:pPr marL="0" lvl="0" indent="0">
              <a:buNone/>
            </a:pPr>
            <a:r>
              <a:rPr lang="en-US" sz="1600" dirty="0"/>
              <a:t>	*</a:t>
            </a:r>
            <a:r>
              <a:rPr lang="en-US" sz="1200" b="1" dirty="0"/>
              <a:t>All PK-5 grade students are required to have a parent-teacher conference to discuss the compact.</a:t>
            </a:r>
          </a:p>
          <a:p>
            <a:pPr marL="0" lvl="0" indent="0">
              <a:buNone/>
            </a:pPr>
            <a:r>
              <a:rPr lang="en-US" sz="1200" b="1" dirty="0"/>
              <a:t>	*All 6</a:t>
            </a:r>
            <a:r>
              <a:rPr lang="en-US" sz="1200" b="1" baseline="30000" dirty="0"/>
              <a:t>th</a:t>
            </a:r>
            <a:r>
              <a:rPr lang="en-US" sz="1200" b="1" dirty="0"/>
              <a:t>-12</a:t>
            </a:r>
            <a:r>
              <a:rPr lang="en-US" sz="1200" b="1" baseline="30000" dirty="0"/>
              <a:t>th</a:t>
            </a:r>
            <a:r>
              <a:rPr lang="en-US" sz="1200" b="1" dirty="0"/>
              <a:t> grade students are required to have the compact distributed to them at the beginning of the year.  A conference is recommended.</a:t>
            </a:r>
            <a:endParaRPr lang="en-US" sz="1200" b="1" dirty="0">
              <a:solidFill>
                <a:schemeClr val="tx1"/>
              </a:solidFill>
            </a:endParaRPr>
          </a:p>
          <a:p>
            <a:pPr marL="0" lvl="0" indent="0">
              <a:buNone/>
            </a:pPr>
            <a:r>
              <a:rPr lang="en-US" sz="1800" dirty="0">
                <a:solidFill>
                  <a:schemeClr val="accent6"/>
                </a:solidFill>
              </a:rPr>
              <a:t>Title I, Part A - Parents have the right to be involved in the development of the School-Parent Compact.</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16</a:t>
            </a:fld>
            <a:endParaRPr lang="en-US" dirty="0"/>
          </a:p>
        </p:txBody>
      </p:sp>
      <p:sp>
        <p:nvSpPr>
          <p:cNvPr id="6" name="Rectangle 5"/>
          <p:cNvSpPr/>
          <p:nvPr/>
        </p:nvSpPr>
        <p:spPr>
          <a:xfrm>
            <a:off x="1883940" y="4799137"/>
            <a:ext cx="9698460"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186763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62708"/>
            <a:ext cx="10972800" cy="940777"/>
          </a:xfrm>
        </p:spPr>
        <p:txBody>
          <a:bodyPr>
            <a:normAutofit/>
          </a:bodyPr>
          <a:lstStyle/>
          <a:p>
            <a:r>
              <a:rPr lang="en-US" dirty="0"/>
              <a:t>Shared Responsibilities</a:t>
            </a:r>
          </a:p>
        </p:txBody>
      </p:sp>
      <p:sp>
        <p:nvSpPr>
          <p:cNvPr id="2" name="Content Placeholder 1"/>
          <p:cNvSpPr>
            <a:spLocks noGrp="1"/>
          </p:cNvSpPr>
          <p:nvPr>
            <p:ph idx="1"/>
          </p:nvPr>
        </p:nvSpPr>
        <p:spPr>
          <a:xfrm>
            <a:off x="1295401" y="1526924"/>
            <a:ext cx="9964614" cy="4879732"/>
          </a:xfrm>
        </p:spPr>
        <p:txBody>
          <a:bodyPr>
            <a:noAutofit/>
          </a:bodyPr>
          <a:lstStyle/>
          <a:p>
            <a:pPr marL="0" indent="0">
              <a:buNone/>
            </a:pPr>
            <a:r>
              <a:rPr lang="en-US" b="1" dirty="0"/>
              <a:t>A school-parent compact can also address shared responsibilities such as:</a:t>
            </a:r>
          </a:p>
          <a:p>
            <a:pPr>
              <a:buFont typeface="Arial" panose="020B0604020202020204" pitchFamily="34" charset="0"/>
              <a:buChar char="•"/>
            </a:pPr>
            <a:r>
              <a:rPr lang="en-US" b="1" dirty="0"/>
              <a:t>Staff Responsibilities:</a:t>
            </a:r>
          </a:p>
          <a:p>
            <a:pPr lvl="1">
              <a:buFont typeface="Wingdings" panose="05000000000000000000" pitchFamily="2" charset="2"/>
              <a:buChar char="ü"/>
            </a:pPr>
            <a:r>
              <a:rPr lang="en-US" sz="2400" dirty="0"/>
              <a:t>Building and developing a partnership between the school </a:t>
            </a:r>
            <a:r>
              <a:rPr lang="en-US" sz="2400" dirty="0">
                <a:solidFill>
                  <a:schemeClr val="tx1"/>
                </a:solidFill>
              </a:rPr>
              <a:t>staff a</a:t>
            </a:r>
            <a:r>
              <a:rPr lang="en-US" sz="2400" dirty="0"/>
              <a:t>nd parents</a:t>
            </a:r>
            <a:endParaRPr lang="en-US" sz="2400" dirty="0">
              <a:solidFill>
                <a:srgbClr val="00B050"/>
              </a:solidFill>
            </a:endParaRPr>
          </a:p>
          <a:p>
            <a:pPr lvl="1">
              <a:buFont typeface="Wingdings" panose="05000000000000000000" pitchFamily="2" charset="2"/>
              <a:buChar char="ü"/>
            </a:pPr>
            <a:r>
              <a:rPr lang="en-US" sz="2400" dirty="0"/>
              <a:t>Providing a supportive and effective learning environment</a:t>
            </a:r>
          </a:p>
          <a:p>
            <a:pPr lvl="0">
              <a:buClr>
                <a:srgbClr val="D9B247"/>
              </a:buClr>
              <a:buFont typeface="Arial" panose="020B0604020202020204" pitchFamily="34" charset="0"/>
              <a:buChar char="•"/>
            </a:pPr>
            <a:r>
              <a:rPr lang="en-US" b="1" dirty="0">
                <a:solidFill>
                  <a:prstClr val="black">
                    <a:lumMod val="85000"/>
                    <a:lumOff val="15000"/>
                  </a:prstClr>
                </a:solidFill>
              </a:rPr>
              <a:t>Parents’ and Family Members’ Responsibilities:</a:t>
            </a:r>
          </a:p>
          <a:p>
            <a:pPr lvl="1">
              <a:buClr>
                <a:srgbClr val="D9B247"/>
              </a:buClr>
              <a:buFont typeface="Wingdings" panose="05000000000000000000" pitchFamily="2" charset="2"/>
              <a:buChar char="ü"/>
            </a:pPr>
            <a:r>
              <a:rPr lang="en-US" sz="2400" dirty="0">
                <a:solidFill>
                  <a:prstClr val="black">
                    <a:lumMod val="85000"/>
                    <a:lumOff val="15000"/>
                  </a:prstClr>
                </a:solidFill>
              </a:rPr>
              <a:t>Incorporating techniques in which </a:t>
            </a:r>
            <a:r>
              <a:rPr lang="en-US" sz="2400" dirty="0">
                <a:solidFill>
                  <a:schemeClr val="tx1"/>
                </a:solidFill>
              </a:rPr>
              <a:t>parents and family members will be </a:t>
            </a:r>
            <a:r>
              <a:rPr lang="en-US" sz="2400" dirty="0">
                <a:solidFill>
                  <a:prstClr val="black">
                    <a:lumMod val="85000"/>
                    <a:lumOff val="15000"/>
                  </a:prstClr>
                </a:solidFill>
              </a:rPr>
              <a:t>responsible for supporting their children’s learning</a:t>
            </a:r>
          </a:p>
          <a:p>
            <a:pPr lvl="1">
              <a:buClr>
                <a:srgbClr val="D9B247"/>
              </a:buClr>
              <a:buFont typeface="Wingdings" panose="05000000000000000000" pitchFamily="2" charset="2"/>
              <a:buChar char="ü"/>
            </a:pPr>
            <a:r>
              <a:rPr lang="en-US" sz="2400" dirty="0">
                <a:solidFill>
                  <a:prstClr val="black">
                    <a:lumMod val="85000"/>
                    <a:lumOff val="15000"/>
                  </a:prstClr>
                </a:solidFill>
              </a:rPr>
              <a:t>Volunteering in their child’s classroom</a:t>
            </a:r>
          </a:p>
          <a:p>
            <a:pPr lvl="1">
              <a:buClr>
                <a:srgbClr val="D9B247"/>
              </a:buClr>
              <a:buFont typeface="Wingdings" panose="05000000000000000000" pitchFamily="2" charset="2"/>
              <a:buChar char="ü"/>
            </a:pPr>
            <a:r>
              <a:rPr lang="en-US" sz="2400" dirty="0">
                <a:solidFill>
                  <a:prstClr val="black">
                    <a:lumMod val="85000"/>
                    <a:lumOff val="15000"/>
                  </a:prstClr>
                </a:solidFill>
              </a:rPr>
              <a:t>Positive use of extracurricular time</a:t>
            </a:r>
          </a:p>
          <a:p>
            <a:pPr lvl="1">
              <a:buClr>
                <a:srgbClr val="D9B247"/>
              </a:buClr>
              <a:buFont typeface="Wingdings" panose="05000000000000000000" pitchFamily="2" charset="2"/>
              <a:buChar char="ü"/>
            </a:pPr>
            <a:endParaRPr lang="en-US" sz="2400" dirty="0">
              <a:solidFill>
                <a:prstClr val="black">
                  <a:lumMod val="85000"/>
                  <a:lumOff val="15000"/>
                </a:prstClr>
              </a:solidFill>
            </a:endParaRPr>
          </a:p>
          <a:p>
            <a:pPr>
              <a:buFont typeface="Wingdings" panose="05000000000000000000" pitchFamily="2" charset="2"/>
              <a:buChar char="ü"/>
            </a:pPr>
            <a:endParaRPr lang="en-US" sz="2800" dirty="0"/>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17</a:t>
            </a:fld>
            <a:endParaRPr lang="en-US" dirty="0"/>
          </a:p>
        </p:txBody>
      </p:sp>
    </p:spTree>
    <p:extLst>
      <p:ext uri="{BB962C8B-B14F-4D97-AF65-F5344CB8AC3E}">
        <p14:creationId xmlns:p14="http://schemas.microsoft.com/office/powerpoint/2010/main" val="246133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19716"/>
            <a:ext cx="10972800" cy="731016"/>
          </a:xfrm>
        </p:spPr>
        <p:txBody>
          <a:bodyPr>
            <a:normAutofit fontScale="90000"/>
          </a:bodyPr>
          <a:lstStyle/>
          <a:p>
            <a:r>
              <a:rPr lang="en-US" dirty="0"/>
              <a:t>Teacher Qualifications</a:t>
            </a:r>
          </a:p>
        </p:txBody>
      </p:sp>
      <p:sp>
        <p:nvSpPr>
          <p:cNvPr id="2" name="Content Placeholder 1"/>
          <p:cNvSpPr>
            <a:spLocks noGrp="1"/>
          </p:cNvSpPr>
          <p:nvPr>
            <p:ph idx="1"/>
          </p:nvPr>
        </p:nvSpPr>
        <p:spPr>
          <a:xfrm>
            <a:off x="1295400" y="1788464"/>
            <a:ext cx="9677399" cy="2619405"/>
          </a:xfrm>
        </p:spPr>
        <p:txBody>
          <a:bodyPr>
            <a:noAutofit/>
          </a:bodyPr>
          <a:lstStyle/>
          <a:p>
            <a:pPr marL="0" indent="0">
              <a:buNone/>
            </a:pPr>
            <a:r>
              <a:rPr lang="en-US" sz="3500" dirty="0">
                <a:solidFill>
                  <a:schemeClr val="tx1"/>
                </a:solidFill>
              </a:rPr>
              <a:t>Schools are required to notify parents of students participating in the Title I, Part A Schoolwide Program of their right to request and receive information on the qualifications of their child’s teachers. </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18</a:t>
            </a:fld>
            <a:endParaRPr lang="en-US" dirty="0"/>
          </a:p>
        </p:txBody>
      </p:sp>
      <p:sp>
        <p:nvSpPr>
          <p:cNvPr id="6" name="TextBox 5"/>
          <p:cNvSpPr txBox="1"/>
          <p:nvPr/>
        </p:nvSpPr>
        <p:spPr>
          <a:xfrm>
            <a:off x="1295401" y="5847079"/>
            <a:ext cx="7990488" cy="323165"/>
          </a:xfrm>
          <a:prstGeom prst="rect">
            <a:avLst/>
          </a:prstGeom>
          <a:noFill/>
          <a:ln>
            <a:noFill/>
          </a:ln>
        </p:spPr>
        <p:txBody>
          <a:bodyPr wrap="square" rtlCol="0">
            <a:spAutoFit/>
          </a:bodyPr>
          <a:lstStyle/>
          <a:p>
            <a:r>
              <a:rPr lang="en-US" sz="1500" dirty="0"/>
              <a:t>ESSA Public Law 114-95, Section 1112 (e)(1)(A)</a:t>
            </a:r>
          </a:p>
        </p:txBody>
      </p:sp>
    </p:spTree>
    <p:extLst>
      <p:ext uri="{BB962C8B-B14F-4D97-AF65-F5344CB8AC3E}">
        <p14:creationId xmlns:p14="http://schemas.microsoft.com/office/powerpoint/2010/main" val="398005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85800"/>
            <a:ext cx="10972800" cy="826477"/>
          </a:xfrm>
        </p:spPr>
        <p:txBody>
          <a:bodyPr>
            <a:noAutofit/>
          </a:bodyPr>
          <a:lstStyle/>
          <a:p>
            <a:r>
              <a:rPr lang="en-US" sz="4000" dirty="0"/>
              <a:t>Parents Right-to-Know</a:t>
            </a:r>
            <a:endParaRPr lang="en-US" sz="4000" strike="sngStrike" dirty="0">
              <a:solidFill>
                <a:schemeClr val="tx1"/>
              </a:solidFill>
            </a:endParaRPr>
          </a:p>
        </p:txBody>
      </p:sp>
      <p:sp>
        <p:nvSpPr>
          <p:cNvPr id="2" name="Content Placeholder 1"/>
          <p:cNvSpPr>
            <a:spLocks noGrp="1"/>
          </p:cNvSpPr>
          <p:nvPr>
            <p:ph idx="1"/>
          </p:nvPr>
        </p:nvSpPr>
        <p:spPr>
          <a:xfrm>
            <a:off x="1295401" y="1799490"/>
            <a:ext cx="9601198" cy="3625362"/>
          </a:xfrm>
        </p:spPr>
        <p:txBody>
          <a:bodyPr>
            <a:noAutofit/>
          </a:bodyPr>
          <a:lstStyle/>
          <a:p>
            <a:pPr marL="0" indent="0">
              <a:buNone/>
            </a:pPr>
            <a:r>
              <a:rPr lang="en-US" sz="3500" dirty="0">
                <a:solidFill>
                  <a:schemeClr val="tx1"/>
                </a:solidFill>
              </a:rPr>
              <a:t>Schools are required to notify parents </a:t>
            </a:r>
            <a:r>
              <a:rPr lang="en-US" sz="3500" dirty="0"/>
              <a:t>that the student has been assigned, or has been taught for 4 or more consecutive weeks by, a teacher who does not meet applicable state certification or licensure requirements at the grade level and subject area in which the teacher has been assigned.  </a:t>
            </a:r>
          </a:p>
          <a:p>
            <a:pPr marL="0" indent="0" algn="ctr">
              <a:buNone/>
            </a:pPr>
            <a:r>
              <a:rPr lang="en-US" sz="1400" b="1" dirty="0">
                <a:solidFill>
                  <a:schemeClr val="accent6"/>
                </a:solidFill>
              </a:rPr>
              <a:t>Sample letter can be found on the School Improvement &amp; Federal Programs Share Point.</a:t>
            </a:r>
          </a:p>
          <a:p>
            <a:pPr marL="0" indent="0">
              <a:buNone/>
            </a:pPr>
            <a:endParaRPr lang="en-US" sz="3500" dirty="0"/>
          </a:p>
          <a:p>
            <a:pPr marL="0" indent="0">
              <a:buNone/>
            </a:pPr>
            <a:endParaRPr lang="en-US" sz="3500" dirty="0"/>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19</a:t>
            </a:fld>
            <a:endParaRPr lang="en-US" dirty="0"/>
          </a:p>
        </p:txBody>
      </p:sp>
      <p:sp>
        <p:nvSpPr>
          <p:cNvPr id="6" name="TextBox 5"/>
          <p:cNvSpPr txBox="1"/>
          <p:nvPr/>
        </p:nvSpPr>
        <p:spPr>
          <a:xfrm>
            <a:off x="1295401" y="5793645"/>
            <a:ext cx="7989276" cy="323165"/>
          </a:xfrm>
          <a:prstGeom prst="rect">
            <a:avLst/>
          </a:prstGeom>
          <a:noFill/>
          <a:ln>
            <a:noFill/>
          </a:ln>
        </p:spPr>
        <p:txBody>
          <a:bodyPr wrap="square" rtlCol="0">
            <a:spAutoFit/>
          </a:bodyPr>
          <a:lstStyle/>
          <a:p>
            <a:r>
              <a:rPr lang="en-US" sz="1500" dirty="0"/>
              <a:t>ESSA Public Law 114-95, Section 1112 (e)(1)(B)(ii)</a:t>
            </a:r>
          </a:p>
        </p:txBody>
      </p:sp>
    </p:spTree>
    <p:extLst>
      <p:ext uri="{BB962C8B-B14F-4D97-AF65-F5344CB8AC3E}">
        <p14:creationId xmlns:p14="http://schemas.microsoft.com/office/powerpoint/2010/main" val="8780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800" dirty="0"/>
              <a:t>Why Are We Here?</a:t>
            </a:r>
          </a:p>
        </p:txBody>
      </p:sp>
      <p:sp>
        <p:nvSpPr>
          <p:cNvPr id="2" name="Content Placeholder 1"/>
          <p:cNvSpPr>
            <a:spLocks noGrp="1"/>
          </p:cNvSpPr>
          <p:nvPr>
            <p:ph idx="1"/>
          </p:nvPr>
        </p:nvSpPr>
        <p:spPr>
          <a:xfrm>
            <a:off x="1295401" y="1565031"/>
            <a:ext cx="9457591" cy="4759569"/>
          </a:xfrm>
        </p:spPr>
        <p:txBody>
          <a:bodyPr>
            <a:normAutofit/>
          </a:bodyPr>
          <a:lstStyle/>
          <a:p>
            <a:pPr marL="0" indent="0">
              <a:buNone/>
            </a:pPr>
            <a:r>
              <a:rPr lang="en-US" sz="3000" dirty="0"/>
              <a:t>The Every Student Succeeds Act (ESSA) </a:t>
            </a:r>
            <a:r>
              <a:rPr lang="en-US" sz="3000" u="sng" dirty="0"/>
              <a:t>requires</a:t>
            </a:r>
            <a:r>
              <a:rPr lang="en-US" sz="3000" dirty="0"/>
              <a:t> that each Title I, Part A School hold an Annual Meeting with parents and families for the purpose of:</a:t>
            </a:r>
          </a:p>
          <a:p>
            <a:pPr lvl="1">
              <a:lnSpc>
                <a:spcPct val="90000"/>
              </a:lnSpc>
            </a:pPr>
            <a:r>
              <a:rPr lang="en-US" sz="2800" dirty="0"/>
              <a:t>Informing </a:t>
            </a:r>
            <a:r>
              <a:rPr lang="en-US" sz="2800" dirty="0">
                <a:solidFill>
                  <a:schemeClr val="tx1"/>
                </a:solidFill>
              </a:rPr>
              <a:t>parents and families of their school’s participation in Title I, Part A </a:t>
            </a:r>
          </a:p>
          <a:p>
            <a:pPr lvl="1">
              <a:lnSpc>
                <a:spcPct val="90000"/>
              </a:lnSpc>
            </a:pPr>
            <a:r>
              <a:rPr lang="en-US" sz="2800" dirty="0"/>
              <a:t>Explaining the requirements of the Title I, Part A</a:t>
            </a:r>
            <a:r>
              <a:rPr lang="en-US" sz="2800" dirty="0">
                <a:solidFill>
                  <a:schemeClr val="tx1"/>
                </a:solidFill>
              </a:rPr>
              <a:t> Program</a:t>
            </a:r>
          </a:p>
          <a:p>
            <a:pPr lvl="1">
              <a:lnSpc>
                <a:spcPct val="90000"/>
              </a:lnSpc>
            </a:pPr>
            <a:r>
              <a:rPr lang="en-US" sz="2800" dirty="0">
                <a:solidFill>
                  <a:schemeClr val="tx1"/>
                </a:solidFill>
              </a:rPr>
              <a:t>Explaining your rights as parents and families </a:t>
            </a:r>
            <a:r>
              <a:rPr lang="en-US" sz="2800" dirty="0"/>
              <a:t>to be involved</a:t>
            </a:r>
          </a:p>
        </p:txBody>
      </p:sp>
      <p:sp>
        <p:nvSpPr>
          <p:cNvPr id="7" name="Footer Placeholder 6"/>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2</a:t>
            </a:fld>
            <a:endParaRPr lang="en-US" dirty="0"/>
          </a:p>
        </p:txBody>
      </p:sp>
      <p:sp>
        <p:nvSpPr>
          <p:cNvPr id="6" name="TextBox 5"/>
          <p:cNvSpPr txBox="1"/>
          <p:nvPr/>
        </p:nvSpPr>
        <p:spPr>
          <a:xfrm>
            <a:off x="1295401" y="5645835"/>
            <a:ext cx="9457591" cy="323165"/>
          </a:xfrm>
          <a:prstGeom prst="rect">
            <a:avLst/>
          </a:prstGeom>
          <a:noFill/>
          <a:ln>
            <a:noFill/>
          </a:ln>
        </p:spPr>
        <p:txBody>
          <a:bodyPr wrap="square" rtlCol="0">
            <a:spAutoFit/>
          </a:bodyPr>
          <a:lstStyle/>
          <a:p>
            <a:r>
              <a:rPr lang="en-US" sz="1500"/>
              <a:t>ESSA Public Law 114-95, Section 1116 (c)(1)</a:t>
            </a:r>
            <a:endParaRPr lang="en-US" sz="1500"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305" y="492372"/>
            <a:ext cx="10972800" cy="1026473"/>
          </a:xfrm>
        </p:spPr>
        <p:txBody>
          <a:bodyPr>
            <a:noAutofit/>
          </a:bodyPr>
          <a:lstStyle/>
          <a:p>
            <a:r>
              <a:rPr lang="en-US" sz="3600" dirty="0"/>
              <a:t>Evaluation of the Parent and Family Engagement </a:t>
            </a:r>
            <a:br>
              <a:rPr lang="en-US" sz="3600" dirty="0"/>
            </a:br>
            <a:r>
              <a:rPr lang="en-US" sz="3600" dirty="0"/>
              <a:t>Policy and Program</a:t>
            </a:r>
          </a:p>
        </p:txBody>
      </p:sp>
      <p:sp>
        <p:nvSpPr>
          <p:cNvPr id="2" name="Content Placeholder 1"/>
          <p:cNvSpPr>
            <a:spLocks noGrp="1"/>
          </p:cNvSpPr>
          <p:nvPr>
            <p:ph idx="1"/>
          </p:nvPr>
        </p:nvSpPr>
        <p:spPr>
          <a:xfrm>
            <a:off x="1295401" y="1470514"/>
            <a:ext cx="9668608" cy="896323"/>
          </a:xfrm>
        </p:spPr>
        <p:txBody>
          <a:bodyPr>
            <a:noAutofit/>
          </a:bodyPr>
          <a:lstStyle/>
          <a:p>
            <a:pPr marL="0" indent="0">
              <a:buNone/>
            </a:pPr>
            <a:r>
              <a:rPr lang="en-US" b="1" dirty="0">
                <a:solidFill>
                  <a:schemeClr val="tx1"/>
                </a:solidFill>
              </a:rPr>
              <a:t>Annually evaluate the content and effectiveness of the current Parent and Family Engagement Policy and Program (usually in the spring).  </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20</a:t>
            </a:fld>
            <a:endParaRPr lang="en-US" dirty="0"/>
          </a:p>
        </p:txBody>
      </p:sp>
      <p:sp>
        <p:nvSpPr>
          <p:cNvPr id="6" name="Rectangle 5"/>
          <p:cNvSpPr/>
          <p:nvPr/>
        </p:nvSpPr>
        <p:spPr>
          <a:xfrm>
            <a:off x="5910182" y="2588787"/>
            <a:ext cx="4605703" cy="2474524"/>
          </a:xfrm>
          <a:prstGeom prst="rect">
            <a:avLst/>
          </a:prstGeom>
        </p:spPr>
        <p:txBody>
          <a:bodyPr wrap="square">
            <a:spAutoFit/>
          </a:bodyPr>
          <a:lstStyle/>
          <a:p>
            <a:pPr>
              <a:lnSpc>
                <a:spcPct val="90000"/>
              </a:lnSpc>
            </a:pPr>
            <a:r>
              <a:rPr lang="en-US" sz="2400" b="1" dirty="0"/>
              <a:t>Data and Input may include:</a:t>
            </a:r>
          </a:p>
          <a:p>
            <a:pPr marL="742950" lvl="1" indent="-285750">
              <a:lnSpc>
                <a:spcPct val="90000"/>
              </a:lnSpc>
              <a:buFont typeface="Arial" panose="020B0604020202020204" pitchFamily="34" charset="0"/>
              <a:buChar char="•"/>
            </a:pPr>
            <a:r>
              <a:rPr lang="en-US" sz="2000" dirty="0"/>
              <a:t>Parent Survey  and questionnaires</a:t>
            </a:r>
          </a:p>
          <a:p>
            <a:pPr marL="742950" lvl="1" indent="-285750">
              <a:lnSpc>
                <a:spcPct val="90000"/>
              </a:lnSpc>
              <a:buFont typeface="Arial" panose="020B0604020202020204" pitchFamily="34" charset="0"/>
              <a:buChar char="•"/>
            </a:pPr>
            <a:r>
              <a:rPr lang="en-US" sz="2000" dirty="0"/>
              <a:t>Focus Groups or other face to face meetings</a:t>
            </a:r>
          </a:p>
          <a:p>
            <a:pPr marL="742950" lvl="1" indent="-285750">
              <a:lnSpc>
                <a:spcPct val="90000"/>
              </a:lnSpc>
              <a:buFont typeface="Arial" panose="020B0604020202020204" pitchFamily="34" charset="0"/>
              <a:buChar char="•"/>
            </a:pPr>
            <a:r>
              <a:rPr lang="en-US" sz="2000" dirty="0"/>
              <a:t>Parent Advisory Committees input</a:t>
            </a:r>
          </a:p>
          <a:p>
            <a:pPr marL="742950" lvl="1" indent="-285750">
              <a:lnSpc>
                <a:spcPct val="90000"/>
              </a:lnSpc>
              <a:buFont typeface="Arial" panose="020B0604020202020204" pitchFamily="34" charset="0"/>
              <a:buChar char="•"/>
            </a:pPr>
            <a:r>
              <a:rPr lang="en-US" sz="2000" dirty="0"/>
              <a:t>Process and Timeline </a:t>
            </a:r>
          </a:p>
          <a:p>
            <a:pPr marL="742950" lvl="1" indent="-285750">
              <a:lnSpc>
                <a:spcPct val="90000"/>
              </a:lnSpc>
              <a:buFont typeface="Arial" panose="020B0604020202020204" pitchFamily="34" charset="0"/>
              <a:buChar char="•"/>
            </a:pPr>
            <a:r>
              <a:rPr lang="en-US" sz="2000" dirty="0"/>
              <a:t>How the evaluation informs next year’s policy</a:t>
            </a:r>
            <a:r>
              <a:rPr lang="en-US" sz="2400" dirty="0"/>
              <a:t> </a:t>
            </a:r>
          </a:p>
        </p:txBody>
      </p:sp>
      <p:sp>
        <p:nvSpPr>
          <p:cNvPr id="7" name="Rectangle 6"/>
          <p:cNvSpPr/>
          <p:nvPr/>
        </p:nvSpPr>
        <p:spPr>
          <a:xfrm>
            <a:off x="1295401" y="2581018"/>
            <a:ext cx="4605703" cy="2126416"/>
          </a:xfrm>
          <a:prstGeom prst="rect">
            <a:avLst/>
          </a:prstGeom>
        </p:spPr>
        <p:txBody>
          <a:bodyPr wrap="square">
            <a:spAutoFit/>
          </a:bodyPr>
          <a:lstStyle/>
          <a:p>
            <a:r>
              <a:rPr lang="en-US" sz="2400" b="1" dirty="0"/>
              <a:t>Identify: </a:t>
            </a:r>
          </a:p>
          <a:p>
            <a:pPr marL="742950" lvl="1" indent="-285750">
              <a:lnSpc>
                <a:spcPct val="90000"/>
              </a:lnSpc>
              <a:buFont typeface="Arial" panose="020B0604020202020204" pitchFamily="34" charset="0"/>
              <a:buChar char="•"/>
            </a:pPr>
            <a:r>
              <a:rPr lang="en-US" sz="2000" dirty="0"/>
              <a:t>Barriers to participation in parent and family engagement</a:t>
            </a:r>
          </a:p>
          <a:p>
            <a:pPr marL="742950" lvl="1" indent="-285750">
              <a:lnSpc>
                <a:spcPct val="90000"/>
              </a:lnSpc>
              <a:buFont typeface="Arial" panose="020B0604020202020204" pitchFamily="34" charset="0"/>
              <a:buChar char="•"/>
            </a:pPr>
            <a:r>
              <a:rPr lang="en-US" sz="2000" dirty="0"/>
              <a:t>The needs of parents to assist with the learning of their children</a:t>
            </a:r>
          </a:p>
          <a:p>
            <a:pPr marL="742950" lvl="1" indent="-285750">
              <a:lnSpc>
                <a:spcPct val="90000"/>
              </a:lnSpc>
              <a:buFont typeface="Arial" panose="020B0604020202020204" pitchFamily="34" charset="0"/>
              <a:buChar char="•"/>
            </a:pPr>
            <a:r>
              <a:rPr lang="en-US" sz="2000" dirty="0"/>
              <a:t>Strategies to support successful school-family interactions</a:t>
            </a:r>
            <a:endParaRPr lang="en-US" sz="2000" strike="sngStrike" dirty="0"/>
          </a:p>
        </p:txBody>
      </p:sp>
      <p:sp>
        <p:nvSpPr>
          <p:cNvPr id="8" name="Rectangle 7"/>
          <p:cNvSpPr/>
          <p:nvPr/>
        </p:nvSpPr>
        <p:spPr>
          <a:xfrm>
            <a:off x="1295401" y="5322669"/>
            <a:ext cx="9540415" cy="646331"/>
          </a:xfrm>
          <a:prstGeom prst="rect">
            <a:avLst/>
          </a:prstGeom>
        </p:spPr>
        <p:txBody>
          <a:bodyPr wrap="square">
            <a:spAutoFit/>
          </a:bodyPr>
          <a:lstStyle/>
          <a:p>
            <a:pPr marL="0" lvl="2" indent="0">
              <a:spcBef>
                <a:spcPts val="0"/>
              </a:spcBef>
              <a:spcAft>
                <a:spcPts val="0"/>
              </a:spcAft>
              <a:buNone/>
            </a:pPr>
            <a:r>
              <a:rPr lang="en-US" dirty="0"/>
              <a:t>Campus reports findings to parents and families and will utilize the results to revise the Parent and Family Engagement Policy and Program as well as the School-Parent Compact. </a:t>
            </a:r>
          </a:p>
        </p:txBody>
      </p:sp>
    </p:spTree>
    <p:extLst>
      <p:ext uri="{BB962C8B-B14F-4D97-AF65-F5344CB8AC3E}">
        <p14:creationId xmlns:p14="http://schemas.microsoft.com/office/powerpoint/2010/main" val="417575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570" y="448408"/>
            <a:ext cx="10972800" cy="1026473"/>
          </a:xfrm>
        </p:spPr>
        <p:txBody>
          <a:bodyPr>
            <a:noAutofit/>
          </a:bodyPr>
          <a:lstStyle/>
          <a:p>
            <a:r>
              <a:rPr lang="en-US" sz="3600" dirty="0"/>
              <a:t>(Campus Name) Contacts</a:t>
            </a:r>
          </a:p>
        </p:txBody>
      </p:sp>
      <p:sp>
        <p:nvSpPr>
          <p:cNvPr id="7" name="Footer Placeholder 6"/>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21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7416402"/>
              </p:ext>
            </p:extLst>
          </p:nvPr>
        </p:nvGraphicFramePr>
        <p:xfrm>
          <a:off x="1295401" y="2216396"/>
          <a:ext cx="9460520" cy="3012771"/>
        </p:xfrm>
        <a:graphic>
          <a:graphicData uri="http://schemas.openxmlformats.org/drawingml/2006/table">
            <a:tbl>
              <a:tblPr firstRow="1" bandRow="1">
                <a:tableStyleId>{5C22544A-7EE6-4342-B048-85BDC9FD1C3A}</a:tableStyleId>
              </a:tblPr>
              <a:tblGrid>
                <a:gridCol w="2365130">
                  <a:extLst>
                    <a:ext uri="{9D8B030D-6E8A-4147-A177-3AD203B41FA5}">
                      <a16:colId xmlns:a16="http://schemas.microsoft.com/office/drawing/2014/main" val="1670128473"/>
                    </a:ext>
                  </a:extLst>
                </a:gridCol>
                <a:gridCol w="2365130">
                  <a:extLst>
                    <a:ext uri="{9D8B030D-6E8A-4147-A177-3AD203B41FA5}">
                      <a16:colId xmlns:a16="http://schemas.microsoft.com/office/drawing/2014/main" val="114479560"/>
                    </a:ext>
                  </a:extLst>
                </a:gridCol>
                <a:gridCol w="2365130">
                  <a:extLst>
                    <a:ext uri="{9D8B030D-6E8A-4147-A177-3AD203B41FA5}">
                      <a16:colId xmlns:a16="http://schemas.microsoft.com/office/drawing/2014/main" val="30017309"/>
                    </a:ext>
                  </a:extLst>
                </a:gridCol>
                <a:gridCol w="2365130">
                  <a:extLst>
                    <a:ext uri="{9D8B030D-6E8A-4147-A177-3AD203B41FA5}">
                      <a16:colId xmlns:a16="http://schemas.microsoft.com/office/drawing/2014/main" val="3963627980"/>
                    </a:ext>
                  </a:extLst>
                </a:gridCol>
              </a:tblGrid>
              <a:tr h="370840">
                <a:tc gridSpan="4">
                  <a:txBody>
                    <a:bodyPr/>
                    <a:lstStyle/>
                    <a:p>
                      <a:pPr algn="ctr"/>
                      <a:r>
                        <a:rPr lang="en-US" sz="2500" dirty="0"/>
                        <a:t>(Campus Name) Contacts</a:t>
                      </a:r>
                    </a:p>
                  </a:txBody>
                  <a:tcPr/>
                </a:tc>
                <a:tc hMerge="1">
                  <a:txBody>
                    <a:bodyPr/>
                    <a:lstStyle/>
                    <a:p>
                      <a:endParaRPr lang="en-US"/>
                    </a:p>
                  </a:txBody>
                  <a:tcPr/>
                </a:tc>
                <a:tc hMerge="1">
                  <a:txBody>
                    <a:bodyPr/>
                    <a:lstStyle/>
                    <a:p>
                      <a:pPr algn="ctr"/>
                      <a:endParaRPr lang="en-US" sz="2500" dirty="0"/>
                    </a:p>
                  </a:txBody>
                  <a:tcPr/>
                </a:tc>
                <a:tc hMerge="1">
                  <a:txBody>
                    <a:bodyPr/>
                    <a:lstStyle/>
                    <a:p>
                      <a:pPr algn="ctr"/>
                      <a:endParaRPr lang="en-US" sz="2500" dirty="0"/>
                    </a:p>
                  </a:txBody>
                  <a:tcPr/>
                </a:tc>
                <a:extLst>
                  <a:ext uri="{0D108BD9-81ED-4DB2-BD59-A6C34878D82A}">
                    <a16:rowId xmlns:a16="http://schemas.microsoft.com/office/drawing/2014/main" val="4244454793"/>
                  </a:ext>
                </a:extLst>
              </a:tr>
              <a:tr h="370840">
                <a:tc>
                  <a:txBody>
                    <a:bodyPr/>
                    <a:lstStyle/>
                    <a:p>
                      <a:pPr algn="ctr"/>
                      <a:r>
                        <a:rPr lang="en-US" sz="2500" dirty="0"/>
                        <a:t>Name</a:t>
                      </a:r>
                    </a:p>
                  </a:txBody>
                  <a:tcPr/>
                </a:tc>
                <a:tc>
                  <a:txBody>
                    <a:bodyPr/>
                    <a:lstStyle/>
                    <a:p>
                      <a:pPr algn="ctr"/>
                      <a:r>
                        <a:rPr lang="en-US" sz="2500" dirty="0"/>
                        <a:t>Title</a:t>
                      </a:r>
                    </a:p>
                  </a:txBody>
                  <a:tcPr/>
                </a:tc>
                <a:tc>
                  <a:txBody>
                    <a:bodyPr/>
                    <a:lstStyle/>
                    <a:p>
                      <a:pPr algn="ctr"/>
                      <a:r>
                        <a:rPr lang="en-US" sz="2500" dirty="0"/>
                        <a:t>Phone</a:t>
                      </a:r>
                    </a:p>
                  </a:txBody>
                  <a:tcPr/>
                </a:tc>
                <a:tc>
                  <a:txBody>
                    <a:bodyPr/>
                    <a:lstStyle/>
                    <a:p>
                      <a:pPr algn="ctr"/>
                      <a:r>
                        <a:rPr lang="en-US" sz="2500" dirty="0"/>
                        <a:t>E-mail</a:t>
                      </a:r>
                      <a:r>
                        <a:rPr lang="en-US" sz="2500" baseline="0" dirty="0"/>
                        <a:t> Address</a:t>
                      </a:r>
                      <a:endParaRPr lang="en-US" sz="2500" dirty="0"/>
                    </a:p>
                  </a:txBody>
                  <a:tcPr/>
                </a:tc>
                <a:extLst>
                  <a:ext uri="{0D108BD9-81ED-4DB2-BD59-A6C34878D82A}">
                    <a16:rowId xmlns:a16="http://schemas.microsoft.com/office/drawing/2014/main" val="366006333"/>
                  </a:ext>
                </a:extLst>
              </a:tr>
              <a:tr h="370840">
                <a:tc>
                  <a:txBody>
                    <a:bodyPr/>
                    <a:lstStyle/>
                    <a:p>
                      <a:r>
                        <a:rPr lang="en-US" sz="2500" strike="noStrike" dirty="0"/>
                        <a:t>Contact 1</a:t>
                      </a:r>
                      <a:endParaRPr lang="en-US" sz="2500" strike="sngStrike" dirty="0"/>
                    </a:p>
                  </a:txBody>
                  <a:tcPr/>
                </a:tc>
                <a:tc>
                  <a:txBody>
                    <a:bodyPr/>
                    <a:lstStyle/>
                    <a:p>
                      <a:endParaRPr lang="en-US" sz="2500" dirty="0"/>
                    </a:p>
                  </a:txBody>
                  <a:tcPr/>
                </a:tc>
                <a:tc>
                  <a:txBody>
                    <a:bodyPr/>
                    <a:lstStyle/>
                    <a:p>
                      <a:endParaRPr lang="en-US" sz="2500" dirty="0"/>
                    </a:p>
                  </a:txBody>
                  <a:tcPr/>
                </a:tc>
                <a:tc>
                  <a:txBody>
                    <a:bodyPr/>
                    <a:lstStyle/>
                    <a:p>
                      <a:endParaRPr lang="en-US" sz="2500" dirty="0"/>
                    </a:p>
                  </a:txBody>
                  <a:tcPr/>
                </a:tc>
                <a:extLst>
                  <a:ext uri="{0D108BD9-81ED-4DB2-BD59-A6C34878D82A}">
                    <a16:rowId xmlns:a16="http://schemas.microsoft.com/office/drawing/2014/main" val="534802773"/>
                  </a:ext>
                </a:extLst>
              </a:tr>
              <a:tr h="370840">
                <a:tc>
                  <a:txBody>
                    <a:bodyPr/>
                    <a:lstStyle/>
                    <a:p>
                      <a:r>
                        <a:rPr lang="en-US" sz="2500" strike="noStrike" dirty="0"/>
                        <a:t>Contact 2</a:t>
                      </a:r>
                      <a:endParaRPr lang="en-US" sz="2500" strike="sngStrike" dirty="0"/>
                    </a:p>
                  </a:txBody>
                  <a:tcPr/>
                </a:tc>
                <a:tc>
                  <a:txBody>
                    <a:bodyPr/>
                    <a:lstStyle/>
                    <a:p>
                      <a:endParaRPr lang="en-US" sz="2500" dirty="0"/>
                    </a:p>
                  </a:txBody>
                  <a:tcPr/>
                </a:tc>
                <a:tc>
                  <a:txBody>
                    <a:bodyPr/>
                    <a:lstStyle/>
                    <a:p>
                      <a:endParaRPr lang="en-US" sz="2500" dirty="0"/>
                    </a:p>
                  </a:txBody>
                  <a:tcPr/>
                </a:tc>
                <a:tc>
                  <a:txBody>
                    <a:bodyPr/>
                    <a:lstStyle/>
                    <a:p>
                      <a:endParaRPr lang="en-US" sz="2500" dirty="0"/>
                    </a:p>
                  </a:txBody>
                  <a:tcPr/>
                </a:tc>
                <a:extLst>
                  <a:ext uri="{0D108BD9-81ED-4DB2-BD59-A6C34878D82A}">
                    <a16:rowId xmlns:a16="http://schemas.microsoft.com/office/drawing/2014/main" val="969432625"/>
                  </a:ext>
                </a:extLst>
              </a:tr>
              <a:tr h="650571">
                <a:tc>
                  <a:txBody>
                    <a:bodyPr/>
                    <a:lstStyle/>
                    <a:p>
                      <a:r>
                        <a:rPr lang="en-US" sz="2500" strike="noStrike" dirty="0"/>
                        <a:t>Contact 3</a:t>
                      </a:r>
                      <a:endParaRPr lang="en-US" sz="2500" strike="sngStrike" dirty="0"/>
                    </a:p>
                  </a:txBody>
                  <a:tcPr/>
                </a:tc>
                <a:tc>
                  <a:txBody>
                    <a:bodyPr/>
                    <a:lstStyle/>
                    <a:p>
                      <a:endParaRPr lang="en-US" sz="2500" dirty="0"/>
                    </a:p>
                  </a:txBody>
                  <a:tcPr/>
                </a:tc>
                <a:tc>
                  <a:txBody>
                    <a:bodyPr/>
                    <a:lstStyle/>
                    <a:p>
                      <a:endParaRPr lang="en-US" sz="2500" dirty="0"/>
                    </a:p>
                  </a:txBody>
                  <a:tcPr/>
                </a:tc>
                <a:tc>
                  <a:txBody>
                    <a:bodyPr/>
                    <a:lstStyle/>
                    <a:p>
                      <a:endParaRPr lang="en-US" sz="2500" dirty="0"/>
                    </a:p>
                  </a:txBody>
                  <a:tcPr/>
                </a:tc>
                <a:extLst>
                  <a:ext uri="{0D108BD9-81ED-4DB2-BD59-A6C34878D82A}">
                    <a16:rowId xmlns:a16="http://schemas.microsoft.com/office/drawing/2014/main" val="1719431182"/>
                  </a:ext>
                </a:extLst>
              </a:tr>
              <a:tr h="370840">
                <a:tc>
                  <a:txBody>
                    <a:bodyPr/>
                    <a:lstStyle/>
                    <a:p>
                      <a:r>
                        <a:rPr lang="en-US" sz="2500" strike="noStrike" dirty="0"/>
                        <a:t>Contact 4</a:t>
                      </a:r>
                      <a:endParaRPr lang="en-US" sz="2500" strike="sngStrike" dirty="0"/>
                    </a:p>
                  </a:txBody>
                  <a:tcPr/>
                </a:tc>
                <a:tc>
                  <a:txBody>
                    <a:bodyPr/>
                    <a:lstStyle/>
                    <a:p>
                      <a:endParaRPr lang="en-US" sz="2500" dirty="0"/>
                    </a:p>
                  </a:txBody>
                  <a:tcPr/>
                </a:tc>
                <a:tc>
                  <a:txBody>
                    <a:bodyPr/>
                    <a:lstStyle/>
                    <a:p>
                      <a:endParaRPr lang="en-US" sz="2500" dirty="0"/>
                    </a:p>
                  </a:txBody>
                  <a:tcPr/>
                </a:tc>
                <a:tc>
                  <a:txBody>
                    <a:bodyPr/>
                    <a:lstStyle/>
                    <a:p>
                      <a:endParaRPr lang="en-US" sz="2500" dirty="0"/>
                    </a:p>
                  </a:txBody>
                  <a:tcPr/>
                </a:tc>
                <a:extLst>
                  <a:ext uri="{0D108BD9-81ED-4DB2-BD59-A6C34878D82A}">
                    <a16:rowId xmlns:a16="http://schemas.microsoft.com/office/drawing/2014/main" val="3054143253"/>
                  </a:ext>
                </a:extLst>
              </a:tr>
            </a:tbl>
          </a:graphicData>
        </a:graphic>
      </p:graphicFrame>
      <p:sp>
        <p:nvSpPr>
          <p:cNvPr id="2" name="TextBox 1"/>
          <p:cNvSpPr txBox="1"/>
          <p:nvPr/>
        </p:nvSpPr>
        <p:spPr>
          <a:xfrm>
            <a:off x="1295401" y="1659521"/>
            <a:ext cx="8179005" cy="553998"/>
          </a:xfrm>
          <a:prstGeom prst="rect">
            <a:avLst/>
          </a:prstGeom>
          <a:noFill/>
          <a:ln>
            <a:noFill/>
          </a:ln>
        </p:spPr>
        <p:txBody>
          <a:bodyPr wrap="square" rtlCol="0">
            <a:spAutoFit/>
          </a:bodyPr>
          <a:lstStyle/>
          <a:p>
            <a:r>
              <a:rPr lang="en-US" sz="3000" dirty="0"/>
              <a:t>For more information please contact:</a:t>
            </a:r>
          </a:p>
        </p:txBody>
      </p:sp>
      <p:sp>
        <p:nvSpPr>
          <p:cNvPr id="8" name="TextBox 7"/>
          <p:cNvSpPr txBox="1"/>
          <p:nvPr/>
        </p:nvSpPr>
        <p:spPr>
          <a:xfrm>
            <a:off x="1295400" y="5126182"/>
            <a:ext cx="9460521" cy="1015663"/>
          </a:xfrm>
          <a:prstGeom prst="rect">
            <a:avLst/>
          </a:prstGeom>
          <a:noFill/>
          <a:ln>
            <a:noFill/>
          </a:ln>
        </p:spPr>
        <p:txBody>
          <a:bodyPr wrap="square" rtlCol="0">
            <a:spAutoFit/>
          </a:bodyPr>
          <a:lstStyle/>
          <a:p>
            <a:r>
              <a:rPr lang="en-US" sz="3000" dirty="0">
                <a:solidFill>
                  <a:schemeClr val="accent6"/>
                </a:solidFill>
              </a:rPr>
              <a:t>Recommended contacts: Principal, Teacher, FACE Specialist, Nurse, Counselor, Food Services, Transportation</a:t>
            </a:r>
          </a:p>
        </p:txBody>
      </p:sp>
    </p:spTree>
    <p:extLst>
      <p:ext uri="{BB962C8B-B14F-4D97-AF65-F5344CB8AC3E}">
        <p14:creationId xmlns:p14="http://schemas.microsoft.com/office/powerpoint/2010/main" val="365455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09959"/>
            <a:ext cx="10972800" cy="1026473"/>
          </a:xfrm>
        </p:spPr>
        <p:txBody>
          <a:bodyPr>
            <a:noAutofit/>
          </a:bodyPr>
          <a:lstStyle/>
          <a:p>
            <a:pPr algn="ctr"/>
            <a:r>
              <a:rPr lang="en-US" sz="4500" dirty="0"/>
              <a:t>Thank  you!</a:t>
            </a:r>
          </a:p>
        </p:txBody>
      </p:sp>
      <p:sp>
        <p:nvSpPr>
          <p:cNvPr id="2" name="Content Placeholder 1"/>
          <p:cNvSpPr>
            <a:spLocks noGrp="1"/>
          </p:cNvSpPr>
          <p:nvPr>
            <p:ph idx="1"/>
          </p:nvPr>
        </p:nvSpPr>
        <p:spPr>
          <a:xfrm>
            <a:off x="609600" y="2016369"/>
            <a:ext cx="10972800" cy="4443048"/>
          </a:xfrm>
        </p:spPr>
        <p:txBody>
          <a:bodyPr>
            <a:noAutofit/>
          </a:bodyPr>
          <a:lstStyle/>
          <a:p>
            <a:pPr marL="0" indent="0" algn="ctr">
              <a:buNone/>
            </a:pPr>
            <a:endParaRPr lang="en-US" sz="3000" dirty="0"/>
          </a:p>
          <a:p>
            <a:pPr marL="0" indent="0" algn="ctr">
              <a:spcBef>
                <a:spcPts val="0"/>
              </a:spcBef>
              <a:spcAft>
                <a:spcPts val="0"/>
              </a:spcAft>
              <a:buNone/>
            </a:pPr>
            <a:r>
              <a:rPr lang="en-US" sz="3000" dirty="0"/>
              <a:t>Please visit the Federal Programs website or </a:t>
            </a:r>
          </a:p>
          <a:p>
            <a:pPr marL="0" indent="0" algn="ctr">
              <a:spcBef>
                <a:spcPts val="0"/>
              </a:spcBef>
              <a:spcAft>
                <a:spcPts val="0"/>
              </a:spcAft>
              <a:buNone/>
            </a:pPr>
            <a:r>
              <a:rPr lang="en-US" sz="3000" dirty="0"/>
              <a:t>ask your campus FACE Specialist for additional information</a:t>
            </a:r>
          </a:p>
          <a:p>
            <a:pPr marL="0" indent="0" algn="ctr">
              <a:spcBef>
                <a:spcPts val="0"/>
              </a:spcBef>
              <a:spcAft>
                <a:spcPts val="0"/>
              </a:spcAft>
              <a:buNone/>
            </a:pPr>
            <a:br>
              <a:rPr lang="en-US" sz="2800" dirty="0"/>
            </a:br>
            <a:r>
              <a:rPr lang="en-US" dirty="0">
                <a:solidFill>
                  <a:schemeClr val="accent6"/>
                </a:solidFill>
                <a:hlinkClick r:id="rId3"/>
              </a:rPr>
              <a:t>https://livesaisd.sharepoint.com/sites/SchoolImprovementandFederalPrograms</a:t>
            </a:r>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22</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943095356"/>
              </p:ext>
            </p:extLst>
          </p:nvPr>
        </p:nvGraphicFramePr>
        <p:xfrm>
          <a:off x="2702719" y="190789"/>
          <a:ext cx="4186238" cy="5418138"/>
        </p:xfrm>
        <a:graphic>
          <a:graphicData uri="http://schemas.openxmlformats.org/presentationml/2006/ole">
            <mc:AlternateContent xmlns:mc="http://schemas.openxmlformats.org/markup-compatibility/2006">
              <mc:Choice xmlns:v="urn:schemas-microsoft-com:vml" Requires="v">
                <p:oleObj spid="_x0000_s46082" name="Acrobat Document" r:id="rId4" imgW="5829257" imgH="7543568" progId="AcroExch.Document.DC">
                  <p:embed/>
                </p:oleObj>
              </mc:Choice>
              <mc:Fallback>
                <p:oleObj name="Acrobat Document" r:id="rId4" imgW="5829257" imgH="7543568" progId="AcroExch.Document.DC">
                  <p:embed/>
                  <p:pic>
                    <p:nvPicPr>
                      <p:cNvPr id="7" name="Object 6"/>
                      <p:cNvPicPr/>
                      <p:nvPr/>
                    </p:nvPicPr>
                    <p:blipFill>
                      <a:blip r:embed="rId5"/>
                      <a:stretch>
                        <a:fillRect/>
                      </a:stretch>
                    </p:blipFill>
                    <p:spPr>
                      <a:xfrm>
                        <a:off x="2702719" y="190789"/>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384586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Parents Rights in ESSA</a:t>
            </a:r>
          </a:p>
        </p:txBody>
      </p:sp>
      <p:sp>
        <p:nvSpPr>
          <p:cNvPr id="3" name="Content Placeholder 2"/>
          <p:cNvSpPr>
            <a:spLocks noGrp="1"/>
          </p:cNvSpPr>
          <p:nvPr>
            <p:ph idx="1"/>
          </p:nvPr>
        </p:nvSpPr>
        <p:spPr>
          <a:xfrm>
            <a:off x="1295400" y="1554646"/>
            <a:ext cx="4625109" cy="4061064"/>
          </a:xfrm>
        </p:spPr>
        <p:txBody>
          <a:bodyPr>
            <a:normAutofit/>
          </a:bodyPr>
          <a:lstStyle/>
          <a:p>
            <a:pPr marL="0" indent="0">
              <a:buNone/>
            </a:pPr>
            <a:r>
              <a:rPr lang="en-US" dirty="0"/>
              <a:t>Please print this document for your parents and family members and share with them during this presentation.</a:t>
            </a:r>
          </a:p>
          <a:p>
            <a:pPr marL="0" indent="0">
              <a:buNone/>
            </a:pPr>
            <a:endParaRPr lang="en-US" dirty="0"/>
          </a:p>
          <a:p>
            <a:pPr marL="0" indent="0">
              <a:buNone/>
            </a:pPr>
            <a:r>
              <a:rPr lang="en-US" dirty="0"/>
              <a:t>Click on link below for a copy:</a:t>
            </a:r>
          </a:p>
          <a:p>
            <a:pPr marL="0" indent="0">
              <a:buNone/>
            </a:pPr>
            <a:r>
              <a:rPr lang="en-US" dirty="0">
                <a:hlinkClick r:id="rId2"/>
              </a:rPr>
              <a:t>Parents Rights in ESSA, Section 1116</a:t>
            </a:r>
            <a:endParaRPr lang="en-US" dirty="0"/>
          </a:p>
        </p:txBody>
      </p:sp>
      <p:sp>
        <p:nvSpPr>
          <p:cNvPr id="4" name="Footer Placeholder 3"/>
          <p:cNvSpPr>
            <a:spLocks noGrp="1"/>
          </p:cNvSpPr>
          <p:nvPr>
            <p:ph type="ftr" sz="quarter" idx="11"/>
          </p:nvPr>
        </p:nvSpPr>
        <p:spPr/>
        <p:txBody>
          <a:bodyPr/>
          <a:lstStyle/>
          <a:p>
            <a:r>
              <a:rPr lang="en-US"/>
              <a:t>San Antonio ISD - Annual Title I, Part A Meeting</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23</a:t>
            </a:fld>
            <a:endParaRPr lang="en-US" dirty="0"/>
          </a:p>
        </p:txBody>
      </p:sp>
      <p:pic>
        <p:nvPicPr>
          <p:cNvPr id="7" name="Picture 6"/>
          <p:cNvPicPr>
            <a:picLocks noChangeAspect="1"/>
          </p:cNvPicPr>
          <p:nvPr/>
        </p:nvPicPr>
        <p:blipFill>
          <a:blip r:embed="rId3"/>
          <a:stretch>
            <a:fillRect/>
          </a:stretch>
        </p:blipFill>
        <p:spPr>
          <a:xfrm>
            <a:off x="6393430" y="1631900"/>
            <a:ext cx="3566795" cy="4616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08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28516"/>
            <a:ext cx="10972800" cy="1143000"/>
          </a:xfrm>
        </p:spPr>
        <p:txBody>
          <a:bodyPr/>
          <a:lstStyle/>
          <a:p>
            <a:r>
              <a:rPr lang="en-US" dirty="0"/>
              <a:t>Agenda</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3</a:t>
            </a:fld>
            <a:endParaRPr lang="en-US" dirty="0"/>
          </a:p>
        </p:txBody>
      </p:sp>
      <p:sp>
        <p:nvSpPr>
          <p:cNvPr id="6" name="Content Placeholder 1"/>
          <p:cNvSpPr txBox="1">
            <a:spLocks/>
          </p:cNvSpPr>
          <p:nvPr/>
        </p:nvSpPr>
        <p:spPr>
          <a:xfrm>
            <a:off x="967155" y="2002213"/>
            <a:ext cx="10102360" cy="4410928"/>
          </a:xfrm>
          <a:prstGeom prst="rect">
            <a:avLst/>
          </a:prstGeom>
        </p:spPr>
        <p:txBody>
          <a:bodyPr vert="horz" lIns="0" tIns="45720" rIns="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lnSpc>
                <a:spcPct val="110000"/>
              </a:lnSpc>
            </a:pPr>
            <a:r>
              <a:rPr lang="en-US" sz="3200" dirty="0"/>
              <a:t>Title I, Part A School </a:t>
            </a:r>
          </a:p>
          <a:p>
            <a:pPr lvl="1">
              <a:lnSpc>
                <a:spcPct val="110000"/>
              </a:lnSpc>
            </a:pPr>
            <a:r>
              <a:rPr lang="en-US" sz="3200" dirty="0"/>
              <a:t>Title I, Part A Schoolwide Program</a:t>
            </a:r>
          </a:p>
          <a:p>
            <a:pPr lvl="1">
              <a:lnSpc>
                <a:spcPct val="110000"/>
              </a:lnSpc>
            </a:pPr>
            <a:r>
              <a:rPr lang="en-US" sz="3200" dirty="0"/>
              <a:t>Requirements and </a:t>
            </a:r>
            <a:r>
              <a:rPr lang="en-US" sz="3200" dirty="0">
                <a:solidFill>
                  <a:schemeClr val="tx1"/>
                </a:solidFill>
              </a:rPr>
              <a:t>Parent/Family Rights under </a:t>
            </a:r>
            <a:r>
              <a:rPr lang="en-US" sz="3200" dirty="0"/>
              <a:t>Title I,   Part A Programs</a:t>
            </a:r>
          </a:p>
        </p:txBody>
      </p:sp>
    </p:spTree>
    <p:extLst>
      <p:ext uri="{BB962C8B-B14F-4D97-AF65-F5344CB8AC3E}">
        <p14:creationId xmlns:p14="http://schemas.microsoft.com/office/powerpoint/2010/main" val="25208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Title I, Part A School</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pPr/>
              <a:t>4</a:t>
            </a:fld>
            <a:endParaRPr lang="en-US" dirty="0"/>
          </a:p>
        </p:txBody>
      </p:sp>
    </p:spTree>
    <p:extLst>
      <p:ext uri="{BB962C8B-B14F-4D97-AF65-F5344CB8AC3E}">
        <p14:creationId xmlns:p14="http://schemas.microsoft.com/office/powerpoint/2010/main" val="21410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Title I, Part A School</a:t>
            </a:r>
          </a:p>
        </p:txBody>
      </p:sp>
      <p:sp>
        <p:nvSpPr>
          <p:cNvPr id="2" name="Content Placeholder 1"/>
          <p:cNvSpPr>
            <a:spLocks noGrp="1"/>
          </p:cNvSpPr>
          <p:nvPr>
            <p:ph idx="1"/>
          </p:nvPr>
        </p:nvSpPr>
        <p:spPr/>
        <p:txBody>
          <a:bodyPr>
            <a:normAutofit fontScale="77500" lnSpcReduction="20000"/>
          </a:bodyPr>
          <a:lstStyle/>
          <a:p>
            <a:r>
              <a:rPr lang="en-US" sz="3400" dirty="0"/>
              <a:t>Receives federal funding (Title I, Part A dollars) to supplement the school’s existing programs</a:t>
            </a:r>
          </a:p>
          <a:p>
            <a:r>
              <a:rPr lang="en-US" sz="3400" dirty="0"/>
              <a:t>Provides high-quality education so that all students will meet the State student performance standards</a:t>
            </a:r>
          </a:p>
          <a:p>
            <a:pPr lvl="1">
              <a:buClr>
                <a:srgbClr val="D9B247"/>
              </a:buClr>
              <a:buFont typeface="Wingdings" panose="05000000000000000000" pitchFamily="2" charset="2"/>
              <a:buChar char="§"/>
            </a:pPr>
            <a:r>
              <a:rPr lang="en-US" sz="3000" dirty="0">
                <a:solidFill>
                  <a:prstClr val="black">
                    <a:lumMod val="85000"/>
                    <a:lumOff val="15000"/>
                  </a:prstClr>
                </a:solidFill>
              </a:rPr>
              <a:t>Supplemental Staff, programs, materials and supplies </a:t>
            </a:r>
          </a:p>
          <a:p>
            <a:r>
              <a:rPr lang="en-US" sz="3400" dirty="0"/>
              <a:t>Identifies students experiencing academic difficulties and provides timely assistance to help these students meet the challenging State Academic Standards</a:t>
            </a:r>
          </a:p>
          <a:p>
            <a:r>
              <a:rPr lang="en-US" sz="3400" dirty="0"/>
              <a:t>Conducts Parent and Family Engagement meetings, trainings and activities </a:t>
            </a:r>
          </a:p>
          <a:p>
            <a:r>
              <a:rPr lang="en-US" sz="3400" dirty="0"/>
              <a:t>Recruits, hires and retains Highly Effective Teachers </a:t>
            </a:r>
          </a:p>
        </p:txBody>
      </p:sp>
      <p:sp>
        <p:nvSpPr>
          <p:cNvPr id="6" name="Footer Placeholder 5"/>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Title I, Part A Schoolwide Program</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pPr/>
              <a:t>6</a:t>
            </a:fld>
            <a:endParaRPr lang="en-US" dirty="0"/>
          </a:p>
        </p:txBody>
      </p:sp>
    </p:spTree>
    <p:extLst>
      <p:ext uri="{BB962C8B-B14F-4D97-AF65-F5344CB8AC3E}">
        <p14:creationId xmlns:p14="http://schemas.microsoft.com/office/powerpoint/2010/main" val="36079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Title I, Part A Schoolwide Program</a:t>
            </a:r>
          </a:p>
        </p:txBody>
      </p:sp>
      <p:sp>
        <p:nvSpPr>
          <p:cNvPr id="2" name="Content Placeholder 1"/>
          <p:cNvSpPr>
            <a:spLocks noGrp="1"/>
          </p:cNvSpPr>
          <p:nvPr>
            <p:ph idx="1"/>
          </p:nvPr>
        </p:nvSpPr>
        <p:spPr>
          <a:xfrm>
            <a:off x="1295401" y="1556238"/>
            <a:ext cx="9601198" cy="4768362"/>
          </a:xfrm>
        </p:spPr>
        <p:txBody>
          <a:bodyPr>
            <a:noAutofit/>
          </a:bodyPr>
          <a:lstStyle/>
          <a:p>
            <a:pPr marL="0" indent="0">
              <a:buNone/>
            </a:pPr>
            <a:r>
              <a:rPr lang="en-US" sz="2800" b="1" i="1" dirty="0"/>
              <a:t>(Campus Name) participates in a Schoolwide Program: </a:t>
            </a:r>
          </a:p>
          <a:p>
            <a:pPr lvl="1">
              <a:lnSpc>
                <a:spcPct val="90000"/>
              </a:lnSpc>
            </a:pPr>
            <a:r>
              <a:rPr lang="en-US" sz="2500" dirty="0"/>
              <a:t>Purpose is to upgrade the entire educational program in order to raise academic achievement for all students</a:t>
            </a:r>
          </a:p>
          <a:p>
            <a:pPr lvl="1">
              <a:lnSpc>
                <a:spcPct val="90000"/>
              </a:lnSpc>
            </a:pPr>
            <a:r>
              <a:rPr lang="en-US" sz="2500" dirty="0"/>
              <a:t>Is built on Schoolwide Reform Strategies, rather than separate, add-on services</a:t>
            </a:r>
          </a:p>
          <a:p>
            <a:pPr lvl="1">
              <a:lnSpc>
                <a:spcPct val="90000"/>
              </a:lnSpc>
            </a:pPr>
            <a:r>
              <a:rPr lang="en-US" sz="2500" dirty="0"/>
              <a:t>Provides flexibility in spending </a:t>
            </a:r>
            <a:r>
              <a:rPr lang="en-US" sz="2500" dirty="0">
                <a:solidFill>
                  <a:schemeClr val="tx1"/>
                </a:solidFill>
              </a:rPr>
              <a:t>Title I, Part A </a:t>
            </a:r>
            <a:r>
              <a:rPr lang="en-US" sz="2500" dirty="0"/>
              <a:t>funds</a:t>
            </a:r>
          </a:p>
          <a:p>
            <a:pPr lvl="1">
              <a:lnSpc>
                <a:spcPct val="90000"/>
              </a:lnSpc>
            </a:pPr>
            <a:r>
              <a:rPr lang="en-US" sz="2500" dirty="0"/>
              <a:t>Permits flexibility to coordinate with other funds in support of the Schoolwide Program </a:t>
            </a:r>
          </a:p>
          <a:p>
            <a:pPr lvl="1">
              <a:lnSpc>
                <a:spcPct val="90000"/>
              </a:lnSpc>
            </a:pPr>
            <a:r>
              <a:rPr lang="en-US" sz="2500" dirty="0"/>
              <a:t>Focuses on </a:t>
            </a:r>
            <a:r>
              <a:rPr lang="en-US" sz="2500" dirty="0">
                <a:solidFill>
                  <a:schemeClr val="tx1"/>
                </a:solidFill>
              </a:rPr>
              <a:t>academic r</a:t>
            </a:r>
            <a:r>
              <a:rPr lang="en-US" sz="2500" dirty="0"/>
              <a:t>esults</a:t>
            </a: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7</a:t>
            </a:fld>
            <a:endParaRPr lang="en-US" dirty="0"/>
          </a:p>
        </p:txBody>
      </p:sp>
    </p:spTree>
    <p:extLst>
      <p:ext uri="{BB962C8B-B14F-4D97-AF65-F5344CB8AC3E}">
        <p14:creationId xmlns:p14="http://schemas.microsoft.com/office/powerpoint/2010/main" val="259985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Title I, Part A Schoolwide Program Activities</a:t>
            </a:r>
          </a:p>
        </p:txBody>
      </p:sp>
      <p:sp>
        <p:nvSpPr>
          <p:cNvPr id="2" name="Content Placeholder 1"/>
          <p:cNvSpPr>
            <a:spLocks noGrp="1"/>
          </p:cNvSpPr>
          <p:nvPr>
            <p:ph idx="1"/>
          </p:nvPr>
        </p:nvSpPr>
        <p:spPr>
          <a:xfrm>
            <a:off x="1371600" y="1647777"/>
            <a:ext cx="9454896" cy="4321223"/>
          </a:xfrm>
        </p:spPr>
        <p:txBody>
          <a:bodyPr>
            <a:noAutofit/>
          </a:bodyPr>
          <a:lstStyle/>
          <a:p>
            <a:pPr marL="0" indent="0">
              <a:buNone/>
            </a:pPr>
            <a:r>
              <a:rPr lang="en-US" sz="2800" b="1" i="1" dirty="0"/>
              <a:t>Discuss the Title I, Part A Schoolwide Program Activities that are provided at your campus:</a:t>
            </a:r>
          </a:p>
          <a:p>
            <a:pPr lvl="1">
              <a:lnSpc>
                <a:spcPct val="90000"/>
              </a:lnSpc>
            </a:pPr>
            <a:r>
              <a:rPr lang="en-US" sz="2400" i="1" u="sng" dirty="0"/>
              <a:t>Provide</a:t>
            </a:r>
            <a:r>
              <a:rPr lang="en-US" sz="2400" dirty="0"/>
              <a:t> a description and explanation of the school’s curriculum </a:t>
            </a:r>
          </a:p>
          <a:p>
            <a:pPr lvl="1">
              <a:lnSpc>
                <a:spcPct val="90000"/>
              </a:lnSpc>
            </a:pPr>
            <a:r>
              <a:rPr lang="en-US" sz="2400" i="1" u="sng" dirty="0"/>
              <a:t>Provide</a:t>
            </a:r>
            <a:r>
              <a:rPr lang="en-US" sz="2400" dirty="0"/>
              <a:t> information on the forms of academic assessment used to measure student progress</a:t>
            </a:r>
          </a:p>
          <a:p>
            <a:pPr lvl="1">
              <a:lnSpc>
                <a:spcPct val="90000"/>
              </a:lnSpc>
            </a:pPr>
            <a:r>
              <a:rPr lang="en-US" sz="2400" i="1" u="sng" dirty="0"/>
              <a:t>Provide</a:t>
            </a:r>
            <a:r>
              <a:rPr lang="en-US" sz="2400" dirty="0"/>
              <a:t> information on the </a:t>
            </a:r>
            <a:r>
              <a:rPr lang="en-US" sz="2400" dirty="0">
                <a:solidFill>
                  <a:schemeClr val="tx1"/>
                </a:solidFill>
              </a:rPr>
              <a:t>achievement levels of the State Academic Standards</a:t>
            </a:r>
          </a:p>
          <a:p>
            <a:pPr lvl="1">
              <a:lnSpc>
                <a:spcPct val="90000"/>
              </a:lnSpc>
            </a:pPr>
            <a:endParaRPr lang="en-US" sz="2400" dirty="0">
              <a:solidFill>
                <a:schemeClr val="tx1"/>
              </a:solidFill>
            </a:endParaRPr>
          </a:p>
          <a:p>
            <a:pPr lvl="1">
              <a:lnSpc>
                <a:spcPct val="90000"/>
              </a:lnSpc>
            </a:pP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8</a:t>
            </a:fld>
            <a:endParaRPr lang="en-US" dirty="0"/>
          </a:p>
        </p:txBody>
      </p:sp>
    </p:spTree>
    <p:extLst>
      <p:ext uri="{BB962C8B-B14F-4D97-AF65-F5344CB8AC3E}">
        <p14:creationId xmlns:p14="http://schemas.microsoft.com/office/powerpoint/2010/main" val="222421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1" y="760003"/>
            <a:ext cx="9601196" cy="582245"/>
          </a:xfrm>
        </p:spPr>
        <p:txBody>
          <a:bodyPr>
            <a:normAutofit fontScale="90000"/>
          </a:bodyPr>
          <a:lstStyle/>
          <a:p>
            <a:r>
              <a:rPr lang="en-US" dirty="0"/>
              <a:t>Title I, Part A Schoolwide Program Activities</a:t>
            </a:r>
            <a:endParaRPr lang="en-US" strike="sngStrike" dirty="0">
              <a:solidFill>
                <a:schemeClr val="tx1"/>
              </a:solidFill>
            </a:endParaRPr>
          </a:p>
        </p:txBody>
      </p:sp>
      <p:sp>
        <p:nvSpPr>
          <p:cNvPr id="2" name="Content Placeholder 1"/>
          <p:cNvSpPr>
            <a:spLocks noGrp="1"/>
          </p:cNvSpPr>
          <p:nvPr>
            <p:ph idx="1"/>
          </p:nvPr>
        </p:nvSpPr>
        <p:spPr>
          <a:xfrm>
            <a:off x="1417320" y="1712552"/>
            <a:ext cx="9354312" cy="4535848"/>
          </a:xfrm>
        </p:spPr>
        <p:txBody>
          <a:bodyPr>
            <a:noAutofit/>
          </a:bodyPr>
          <a:lstStyle/>
          <a:p>
            <a:pPr marL="0" indent="0">
              <a:spcBef>
                <a:spcPts val="0"/>
              </a:spcBef>
              <a:spcAft>
                <a:spcPts val="0"/>
              </a:spcAft>
              <a:buNone/>
            </a:pPr>
            <a:r>
              <a:rPr lang="en-US" dirty="0"/>
              <a:t>Continuation of - </a:t>
            </a:r>
            <a:r>
              <a:rPr lang="en-US" b="1" i="1" dirty="0"/>
              <a:t>Discuss the Title I, Part A Schoolwide Program Activities that are provided at your campus:</a:t>
            </a:r>
            <a:endParaRPr lang="en-US" b="1" dirty="0"/>
          </a:p>
          <a:p>
            <a:pPr marL="0" indent="0">
              <a:spcBef>
                <a:spcPts val="0"/>
              </a:spcBef>
              <a:spcAft>
                <a:spcPts val="0"/>
              </a:spcAft>
              <a:buNone/>
            </a:pPr>
            <a:endParaRPr lang="en-US" sz="1400" dirty="0"/>
          </a:p>
          <a:p>
            <a:pPr lvl="1">
              <a:spcBef>
                <a:spcPts val="0"/>
              </a:spcBef>
              <a:spcAft>
                <a:spcPts val="0"/>
              </a:spcAft>
            </a:pPr>
            <a:r>
              <a:rPr lang="en-US" sz="2400" i="1" u="sng" dirty="0"/>
              <a:t>Provide</a:t>
            </a:r>
            <a:r>
              <a:rPr lang="en-US" sz="2400" i="1" dirty="0"/>
              <a:t> </a:t>
            </a:r>
            <a:r>
              <a:rPr lang="en-US" sz="2400" dirty="0"/>
              <a:t>information on Parent and Family Engagement Opportunities available at your school:</a:t>
            </a:r>
          </a:p>
          <a:p>
            <a:pPr lvl="3">
              <a:buFont typeface="Wingdings" panose="05000000000000000000" pitchFamily="2" charset="2"/>
              <a:buChar char="§"/>
            </a:pPr>
            <a:r>
              <a:rPr lang="en-US" sz="2200" i="1" u="sng" dirty="0">
                <a:solidFill>
                  <a:schemeClr val="tx1"/>
                </a:solidFill>
              </a:rPr>
              <a:t>Provide</a:t>
            </a:r>
            <a:r>
              <a:rPr lang="en-US" sz="2200" dirty="0">
                <a:solidFill>
                  <a:schemeClr val="tx1"/>
                </a:solidFill>
              </a:rPr>
              <a:t> parents and families with parent and family engagement training/meeting session dates and times, if scheduled</a:t>
            </a:r>
          </a:p>
          <a:p>
            <a:pPr lvl="3">
              <a:buFont typeface="Wingdings" panose="05000000000000000000" pitchFamily="2" charset="2"/>
              <a:buChar char="§"/>
            </a:pPr>
            <a:r>
              <a:rPr lang="en-US" sz="2200" i="1" u="sng" dirty="0">
                <a:solidFill>
                  <a:schemeClr val="tx1"/>
                </a:solidFill>
              </a:rPr>
              <a:t>Provide</a:t>
            </a:r>
            <a:r>
              <a:rPr lang="en-US" sz="2200" dirty="0">
                <a:solidFill>
                  <a:schemeClr val="tx1"/>
                </a:solidFill>
              </a:rPr>
              <a:t> parents and families with volunteer opportunities</a:t>
            </a:r>
          </a:p>
          <a:p>
            <a:pPr lvl="1">
              <a:buFont typeface="Arial" panose="020B0604020202020204" pitchFamily="34" charset="0"/>
              <a:buChar char="•"/>
            </a:pPr>
            <a:r>
              <a:rPr lang="en-US" sz="2400" i="1" u="sng" dirty="0"/>
              <a:t>Provide/Discuss </a:t>
            </a:r>
            <a:r>
              <a:rPr lang="en-US" sz="2400" dirty="0"/>
              <a:t>information on a</a:t>
            </a:r>
            <a:r>
              <a:rPr lang="en-US" sz="2400" dirty="0">
                <a:solidFill>
                  <a:schemeClr val="tx1"/>
                </a:solidFill>
              </a:rPr>
              <a:t>ny other Title I, Part A Schoolwide Program Activities at your campus</a:t>
            </a:r>
            <a:endParaRPr lang="en-US" sz="2600" dirty="0">
              <a:solidFill>
                <a:schemeClr val="tx1"/>
              </a:solidFill>
            </a:endParaRPr>
          </a:p>
          <a:p>
            <a:pPr lvl="2">
              <a:buFont typeface="Wingdings" panose="05000000000000000000" pitchFamily="2" charset="2"/>
              <a:buChar char="§"/>
            </a:pPr>
            <a:endParaRPr lang="en-US" sz="2800" dirty="0">
              <a:solidFill>
                <a:schemeClr val="tx1"/>
              </a:solidFill>
            </a:endParaRPr>
          </a:p>
        </p:txBody>
      </p:sp>
      <p:sp>
        <p:nvSpPr>
          <p:cNvPr id="4" name="Footer Placeholder 3"/>
          <p:cNvSpPr>
            <a:spLocks noGrp="1"/>
          </p:cNvSpPr>
          <p:nvPr>
            <p:ph type="ftr" sz="quarter" idx="11"/>
          </p:nvPr>
        </p:nvSpPr>
        <p:spPr/>
        <p:txBody>
          <a:bodyPr/>
          <a:lstStyle/>
          <a:p>
            <a:r>
              <a:rPr lang="en-US" dirty="0"/>
              <a:t>San Antonio ISD - Annual Title I, Part A Meeting</a:t>
            </a:r>
          </a:p>
        </p:txBody>
      </p:sp>
      <p:sp>
        <p:nvSpPr>
          <p:cNvPr id="5" name="Slide Number Placeholder 4"/>
          <p:cNvSpPr>
            <a:spLocks noGrp="1"/>
          </p:cNvSpPr>
          <p:nvPr>
            <p:ph type="sldNum" sz="quarter" idx="12"/>
          </p:nvPr>
        </p:nvSpPr>
        <p:spPr/>
        <p:txBody>
          <a:bodyPr/>
          <a:lstStyle/>
          <a:p>
            <a:fld id="{401CF334-2D5C-4859-84A6-CA7E6E43FAEB}" type="slidenum">
              <a:rPr lang="en-US" smtClean="0"/>
              <a:t>9</a:t>
            </a:fld>
            <a:endParaRPr lang="en-US" dirty="0"/>
          </a:p>
        </p:txBody>
      </p:sp>
    </p:spTree>
    <p:extLst>
      <p:ext uri="{BB962C8B-B14F-4D97-AF65-F5344CB8AC3E}">
        <p14:creationId xmlns:p14="http://schemas.microsoft.com/office/powerpoint/2010/main" val="33769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2BCA597149904D88D9018F0623FF43" ma:contentTypeVersion="6" ma:contentTypeDescription="Create a new document." ma:contentTypeScope="" ma:versionID="14ab8cb30bca76685a3e7b82f8860a1a">
  <xsd:schema xmlns:xsd="http://www.w3.org/2001/XMLSchema" xmlns:xs="http://www.w3.org/2001/XMLSchema" xmlns:p="http://schemas.microsoft.com/office/2006/metadata/properties" xmlns:ns2="0a37102f-b14b-4da7-bd62-56dc43d0212d" targetNamespace="http://schemas.microsoft.com/office/2006/metadata/properties" ma:root="true" ma:fieldsID="9f75a1e0a28d02f75643e1f4a040c5d9" ns2:_="">
    <xsd:import namespace="0a37102f-b14b-4da7-bd62-56dc43d021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7102f-b14b-4da7-bd62-56dc43d02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C57BE3-60B5-44A7-B55C-42D11EC46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7102f-b14b-4da7-bd62-56dc43d021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72EA83-4D98-444E-A720-E9FA09BE27D0}">
  <ds:schemaRefs>
    <ds:schemaRef ds:uri="http://schemas.microsoft.com/sharepoint/v3/contenttype/forms"/>
  </ds:schemaRefs>
</ds:datastoreItem>
</file>

<file path=customXml/itemProps3.xml><?xml version="1.0" encoding="utf-8"?>
<ds:datastoreItem xmlns:ds="http://schemas.openxmlformats.org/officeDocument/2006/customXml" ds:itemID="{CB67DFA2-1D7C-41A4-B519-CA7792999D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1999</Words>
  <Application>Microsoft Office PowerPoint</Application>
  <PresentationFormat>Widescreen</PresentationFormat>
  <Paragraphs>201</Paragraphs>
  <Slides>23</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Garamond</vt:lpstr>
      <vt:lpstr>Wingdings</vt:lpstr>
      <vt:lpstr>Organic</vt:lpstr>
      <vt:lpstr>Acrobat Document</vt:lpstr>
      <vt:lpstr>Annual Title I, Part A Meeting 2020-2021</vt:lpstr>
      <vt:lpstr>Why Are We Here?</vt:lpstr>
      <vt:lpstr>Agenda</vt:lpstr>
      <vt:lpstr>Title I, Part A School</vt:lpstr>
      <vt:lpstr>Title I, Part A School</vt:lpstr>
      <vt:lpstr>Title I, Part A Schoolwide Program</vt:lpstr>
      <vt:lpstr>Title I, Part A Schoolwide Program</vt:lpstr>
      <vt:lpstr>Title I, Part A Schoolwide Program Activities</vt:lpstr>
      <vt:lpstr>Title I, Part A Schoolwide Program Activities</vt:lpstr>
      <vt:lpstr>Requirements and  Parent/Family Rights</vt:lpstr>
      <vt:lpstr>1% Set-Aside For Parent and Family Engagement</vt:lpstr>
      <vt:lpstr>Title I, Part A Parent and Family Engagement  Reservation for (Campus Name)</vt:lpstr>
      <vt:lpstr>Eligible Parent and Family Engagement Expenditures</vt:lpstr>
      <vt:lpstr>CNA and CIP</vt:lpstr>
      <vt:lpstr>School’s Parent and Family Engagement Policy </vt:lpstr>
      <vt:lpstr>School-Parent Compact </vt:lpstr>
      <vt:lpstr>Shared Responsibilities</vt:lpstr>
      <vt:lpstr>Teacher Qualifications</vt:lpstr>
      <vt:lpstr>Parents Right-to-Know</vt:lpstr>
      <vt:lpstr>Evaluation of the Parent and Family Engagement  Policy and Program</vt:lpstr>
      <vt:lpstr>(Campus Name) Contacts</vt:lpstr>
      <vt:lpstr>Thank  you!</vt:lpstr>
      <vt:lpstr>Parents Rights in ESSA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I, Part A Meeting 2020-2021</dc:title>
  <dc:creator/>
  <cp:keywords/>
  <cp:lastModifiedBy/>
  <cp:revision>2</cp:revision>
  <dcterms:created xsi:type="dcterms:W3CDTF">2017-04-11T15:10:57Z</dcterms:created>
  <dcterms:modified xsi:type="dcterms:W3CDTF">2020-08-31T19:07:29Z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y fmtid="{D5CDD505-2E9C-101B-9397-08002B2CF9AE}" pid="3" name="ContentTypeId">
    <vt:lpwstr>0x010100B42BCA597149904D88D9018F0623FF43</vt:lpwstr>
  </property>
</Properties>
</file>