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83" r:id="rId2"/>
    <p:sldId id="257" r:id="rId3"/>
    <p:sldId id="263" r:id="rId4"/>
    <p:sldId id="282" r:id="rId5"/>
    <p:sldId id="272" r:id="rId6"/>
    <p:sldId id="273" r:id="rId7"/>
    <p:sldId id="274" r:id="rId8"/>
    <p:sldId id="275" r:id="rId9"/>
    <p:sldId id="276" r:id="rId10"/>
    <p:sldId id="277" r:id="rId11"/>
    <p:sldId id="284" r:id="rId12"/>
    <p:sldId id="287" r:id="rId13"/>
    <p:sldId id="288" r:id="rId14"/>
    <p:sldId id="286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68" d="100"/>
          <a:sy n="68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037418C-6A81-447B-AC7A-53417B8AD4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2D1900F-E39C-4AF7-AD03-B4DF553D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8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5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7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16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6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12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3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6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3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3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1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9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07130-2AB9-44CB-8BB8-A4CC07AE6B8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909BC7-4C16-4889-9868-ACD6D55D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Welcome- Class of 2021</a:t>
            </a:r>
            <a:br>
              <a:rPr lang="en-US" sz="2800" dirty="0" smtClean="0"/>
            </a:br>
            <a:r>
              <a:rPr lang="en-US" sz="2800" dirty="0" smtClean="0"/>
              <a:t>to our Back to </a:t>
            </a:r>
            <a:r>
              <a:rPr lang="en-US" sz="2800" dirty="0"/>
              <a:t>S</a:t>
            </a:r>
            <a:r>
              <a:rPr lang="en-US" sz="2800" dirty="0" smtClean="0"/>
              <a:t>chool </a:t>
            </a:r>
            <a:r>
              <a:rPr lang="en-US" sz="2800" dirty="0"/>
              <a:t>G</a:t>
            </a:r>
            <a:r>
              <a:rPr lang="en-US" sz="2800" dirty="0" smtClean="0"/>
              <a:t>rade </a:t>
            </a:r>
            <a:r>
              <a:rPr lang="en-US" sz="2800" dirty="0"/>
              <a:t>L</a:t>
            </a:r>
            <a:r>
              <a:rPr lang="en-US" sz="2800" dirty="0" smtClean="0"/>
              <a:t>evel </a:t>
            </a:r>
            <a:r>
              <a:rPr lang="en-US" sz="2800" dirty="0"/>
              <a:t>M</a:t>
            </a:r>
            <a:r>
              <a:rPr lang="en-US" sz="2800" dirty="0" smtClean="0"/>
              <a:t>eeting and Title I Annual Meeting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St. Philip’s ECHS- 9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Grade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Parent Night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August 16,2017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Transcript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High School Transcript is a copy of </a:t>
            </a:r>
            <a:r>
              <a:rPr lang="en-US" dirty="0" smtClean="0"/>
              <a:t> </a:t>
            </a:r>
            <a:r>
              <a:rPr lang="en-US" dirty="0"/>
              <a:t>your permanent academic record. This includes all courses you have taken, all grades received, and all credits earned.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40509"/>
            <a:ext cx="184074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Community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All 9</a:t>
            </a:r>
            <a:r>
              <a:rPr lang="en-US" b="1" baseline="30000" dirty="0"/>
              <a:t>th</a:t>
            </a:r>
            <a:r>
              <a:rPr lang="en-US" b="1" dirty="0"/>
              <a:t> grade students at St. Philip’s ECHS are expected to complete </a:t>
            </a:r>
            <a:r>
              <a:rPr lang="en-US" b="1" i="1" u="sng" dirty="0"/>
              <a:t>40</a:t>
            </a:r>
            <a:r>
              <a:rPr lang="en-US" b="1" dirty="0"/>
              <a:t> community service hours during the </a:t>
            </a:r>
            <a:r>
              <a:rPr lang="en-US" b="1" dirty="0" smtClean="0"/>
              <a:t>2017-2018 </a:t>
            </a:r>
            <a:r>
              <a:rPr lang="en-US" b="1" dirty="0"/>
              <a:t>school year. Of those hours </a:t>
            </a:r>
            <a:r>
              <a:rPr lang="en-US" b="1" i="1" u="sng" dirty="0"/>
              <a:t>15</a:t>
            </a:r>
            <a:r>
              <a:rPr lang="en-US" b="1" dirty="0"/>
              <a:t> </a:t>
            </a:r>
            <a:r>
              <a:rPr lang="en-US" b="1" dirty="0" smtClean="0"/>
              <a:t>were </a:t>
            </a:r>
            <a:r>
              <a:rPr lang="en-US" b="1" dirty="0"/>
              <a:t>expected to be completed during </a:t>
            </a:r>
            <a:r>
              <a:rPr lang="en-US" b="1" dirty="0" smtClean="0"/>
              <a:t>the </a:t>
            </a:r>
            <a:r>
              <a:rPr lang="en-US" b="1" dirty="0"/>
              <a:t>summer in any area the student chooses. Once students have completed their hours, they are to give the counselor, Ms. Martinez, a copy of their documented hours with supervisor’s signature.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Title I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Goals of Title I Program</a:t>
            </a:r>
          </a:p>
          <a:p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academic achievement</a:t>
            </a:r>
          </a:p>
          <a:p>
            <a:r>
              <a:rPr lang="en-US" dirty="0"/>
              <a:t>Provide direct instructional support to students.</a:t>
            </a:r>
          </a:p>
          <a:p>
            <a:r>
              <a:rPr lang="en-US" dirty="0"/>
              <a:t>Provide professional development for teachers.</a:t>
            </a:r>
          </a:p>
          <a:p>
            <a:r>
              <a:rPr lang="en-US" dirty="0"/>
              <a:t>Promote parent education and involvement.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7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Schoolwide Program</a:t>
            </a:r>
            <a:br>
              <a:rPr lang="en-US" dirty="0" smtClean="0"/>
            </a:br>
            <a:r>
              <a:rPr lang="en-US" sz="3100" dirty="0"/>
              <a:t>We operate a school-wide program in SAISD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Parental Rights: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Review the parent involvement plan.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Review and provide input in the Title I Parent Involvement Policy and Home/School Compact.</a:t>
            </a:r>
          </a:p>
          <a:p>
            <a:r>
              <a:rPr lang="en-US" dirty="0"/>
              <a:t>You, as Title I Parents, have the right to know the qualifications of your child’s teachers</a:t>
            </a:r>
          </a:p>
          <a:p>
            <a:pPr>
              <a:buNone/>
            </a:pPr>
            <a:endParaRPr lang="en-US" sz="300" dirty="0"/>
          </a:p>
          <a:p>
            <a:r>
              <a:rPr lang="en-US" dirty="0"/>
              <a:t>All of our teachers and staff are meet and/or exceed the highly qualified requirements for their content.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How can you be involved?</a:t>
            </a:r>
          </a:p>
          <a:p>
            <a:r>
              <a:rPr lang="en-US" dirty="0"/>
              <a:t>Parent Volunteer</a:t>
            </a:r>
          </a:p>
          <a:p>
            <a:pPr lvl="1"/>
            <a:r>
              <a:rPr lang="en-US" dirty="0"/>
              <a:t>Volunteer Form (Background Check)</a:t>
            </a:r>
          </a:p>
          <a:p>
            <a:r>
              <a:rPr lang="en-US" dirty="0" smtClean="0"/>
              <a:t>Parent </a:t>
            </a:r>
            <a:r>
              <a:rPr lang="en-US" dirty="0"/>
              <a:t>Information</a:t>
            </a:r>
          </a:p>
          <a:p>
            <a:pPr lvl="2"/>
            <a:r>
              <a:rPr lang="en-US" dirty="0"/>
              <a:t>Newsletters</a:t>
            </a:r>
          </a:p>
          <a:p>
            <a:pPr lvl="2"/>
            <a:r>
              <a:rPr lang="en-US" dirty="0" smtClean="0"/>
              <a:t>Website</a:t>
            </a:r>
            <a:r>
              <a:rPr lang="en-US" dirty="0"/>
              <a:t>, PENS message</a:t>
            </a:r>
          </a:p>
          <a:p>
            <a:r>
              <a:rPr lang="en-US" dirty="0"/>
              <a:t>Parent-Teacher-Student O</a:t>
            </a:r>
            <a:r>
              <a:rPr lang="en-US" dirty="0" smtClean="0"/>
              <a:t>rganization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596161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Meet the St. Philip’s ECHS Administrators and Support Staff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Principal- Dr. D. Thomas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Asst. Principal- Ms. P. Ortiz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Counselor- Ms. M. Martinez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College Bound Advisor- Mr. G. </a:t>
            </a:r>
            <a:r>
              <a:rPr lang="en-US" b="1" dirty="0" err="1" smtClean="0">
                <a:solidFill>
                  <a:srgbClr val="0070C0"/>
                </a:solidFill>
              </a:rPr>
              <a:t>Hiett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Counselor’s Clerk-Ms. Joy Carey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Parent Family </a:t>
            </a:r>
            <a:r>
              <a:rPr lang="en-US" b="1" dirty="0" err="1" smtClean="0">
                <a:solidFill>
                  <a:srgbClr val="0070C0"/>
                </a:solidFill>
              </a:rPr>
              <a:t>Liason</a:t>
            </a:r>
            <a:r>
              <a:rPr lang="en-US" b="1" dirty="0" smtClean="0">
                <a:solidFill>
                  <a:srgbClr val="0070C0"/>
                </a:solidFill>
              </a:rPr>
              <a:t>- Mrs. D. Miller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Secretary-Ms. Rosa McHaskell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Data Clerk/Registrar-Ms. Lear Taylor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Clerk-Mr. Alex Sandoval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Learning Opportunities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8" y="2323652"/>
            <a:ext cx="6906411" cy="3848548"/>
          </a:xfrm>
        </p:spPr>
        <p:txBody>
          <a:bodyPr/>
          <a:lstStyle/>
          <a:p>
            <a:pPr algn="ctr"/>
            <a:r>
              <a:rPr lang="en-US" dirty="0" smtClean="0"/>
              <a:t>This is how “we” learn at St. Philips ECHS!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2327" y="2104127"/>
            <a:ext cx="3276601" cy="48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Grade Vocabulary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Classification</a:t>
            </a:r>
          </a:p>
          <a:p>
            <a:r>
              <a:rPr lang="en-US" dirty="0" smtClean="0"/>
              <a:t>Credits</a:t>
            </a:r>
          </a:p>
          <a:p>
            <a:r>
              <a:rPr lang="en-US" dirty="0" smtClean="0"/>
              <a:t>GPA</a:t>
            </a:r>
          </a:p>
          <a:p>
            <a:r>
              <a:rPr lang="en-US" dirty="0" smtClean="0"/>
              <a:t>Class Rank</a:t>
            </a:r>
          </a:p>
          <a:p>
            <a:r>
              <a:rPr lang="en-US" dirty="0" smtClean="0"/>
              <a:t> Transcript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Grade Classification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dirty="0"/>
              <a:t>10th Grade= 6 credits (Sophomore)</a:t>
            </a:r>
          </a:p>
          <a:p>
            <a:r>
              <a:rPr lang="en-US" dirty="0"/>
              <a:t>11th </a:t>
            </a:r>
            <a:r>
              <a:rPr lang="en-US" dirty="0" smtClean="0"/>
              <a:t>Grade=12 </a:t>
            </a:r>
            <a:r>
              <a:rPr lang="en-US" dirty="0"/>
              <a:t>Credits (Junior)</a:t>
            </a:r>
          </a:p>
          <a:p>
            <a:r>
              <a:rPr lang="en-US" dirty="0"/>
              <a:t>12th Grade = </a:t>
            </a:r>
            <a:r>
              <a:rPr lang="en-US" dirty="0" smtClean="0"/>
              <a:t>18 </a:t>
            </a:r>
            <a:r>
              <a:rPr lang="en-US" dirty="0"/>
              <a:t>Credits (Senior)</a:t>
            </a:r>
          </a:p>
          <a:p>
            <a:r>
              <a:rPr lang="en-US" dirty="0"/>
              <a:t>HIGH SCHOOL </a:t>
            </a:r>
            <a:r>
              <a:rPr lang="en-US" dirty="0" smtClean="0"/>
              <a:t>GRADUATE</a:t>
            </a:r>
            <a:r>
              <a:rPr lang="en-US" dirty="0"/>
              <a:t>= 26 Credits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5053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1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Credits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 school, credits are earned by PASSING classes with a grade of 70 or above.</a:t>
            </a:r>
          </a:p>
          <a:p>
            <a:r>
              <a:rPr lang="en-US" dirty="0"/>
              <a:t>The High School Transcript is where credits are recorded each semester.</a:t>
            </a:r>
          </a:p>
          <a:p>
            <a:r>
              <a:rPr lang="en-US" dirty="0"/>
              <a:t>You </a:t>
            </a:r>
            <a:r>
              <a:rPr lang="en-US" b="1" u="sng" dirty="0">
                <a:solidFill>
                  <a:srgbClr val="0070C0"/>
                </a:solidFill>
              </a:rPr>
              <a:t>must attend </a:t>
            </a:r>
            <a:r>
              <a:rPr lang="en-US" dirty="0"/>
              <a:t>class to receive credits earned.</a:t>
            </a:r>
          </a:p>
        </p:txBody>
      </p:sp>
    </p:spTree>
    <p:extLst>
      <p:ext uri="{BB962C8B-B14F-4D97-AF65-F5344CB8AC3E}">
        <p14:creationId xmlns:p14="http://schemas.microsoft.com/office/powerpoint/2010/main" val="27587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Speaking of Attendance….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AGAIN</a:t>
            </a:r>
            <a:r>
              <a:rPr lang="en-US" dirty="0"/>
              <a:t>….. Students must attend a class in order to receive credit.</a:t>
            </a:r>
          </a:p>
          <a:p>
            <a:r>
              <a:rPr lang="en-US" dirty="0"/>
              <a:t>Credit is granted or denied </a:t>
            </a:r>
            <a:r>
              <a:rPr lang="en-US" b="1" u="sng" dirty="0">
                <a:solidFill>
                  <a:srgbClr val="0070C0"/>
                </a:solidFill>
              </a:rPr>
              <a:t>every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dirty="0"/>
              <a:t>semester.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6576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GPA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(Grade Point Average)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 Antonio </a:t>
            </a:r>
            <a:r>
              <a:rPr lang="en-US" dirty="0"/>
              <a:t>ISD determines both an un-weighted GPA (4.0 scale) and a weighted </a:t>
            </a:r>
            <a:r>
              <a:rPr lang="en-US" dirty="0" smtClean="0"/>
              <a:t>GPA. </a:t>
            </a:r>
            <a:endParaRPr lang="en-US" dirty="0"/>
          </a:p>
          <a:p>
            <a:r>
              <a:rPr lang="en-US" dirty="0"/>
              <a:t>The weighted GPA is </a:t>
            </a:r>
            <a:r>
              <a:rPr lang="en-US" dirty="0" smtClean="0"/>
              <a:t>used </a:t>
            </a:r>
            <a:r>
              <a:rPr lang="en-US" dirty="0"/>
              <a:t>in determining class rank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Pre-Advanced </a:t>
            </a:r>
            <a:r>
              <a:rPr lang="en-US" dirty="0"/>
              <a:t>Placement (Pre-AP), </a:t>
            </a:r>
            <a:r>
              <a:rPr lang="en-US" dirty="0" smtClean="0"/>
              <a:t>and Dual </a:t>
            </a:r>
            <a:r>
              <a:rPr lang="en-US" dirty="0"/>
              <a:t>Credit courses </a:t>
            </a:r>
            <a:r>
              <a:rPr lang="en-US" b="1" u="sng" dirty="0">
                <a:solidFill>
                  <a:srgbClr val="0070C0"/>
                </a:solidFill>
              </a:rPr>
              <a:t>contain weighted grades for ranking. </a:t>
            </a:r>
          </a:p>
        </p:txBody>
      </p:sp>
    </p:spTree>
    <p:extLst>
      <p:ext uri="{BB962C8B-B14F-4D97-AF65-F5344CB8AC3E}">
        <p14:creationId xmlns:p14="http://schemas.microsoft.com/office/powerpoint/2010/main" val="13774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Class Rank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3604708" cy="3162748"/>
          </a:xfrm>
        </p:spPr>
        <p:txBody>
          <a:bodyPr>
            <a:normAutofit fontScale="92500" lnSpcReduction="10000"/>
          </a:bodyPr>
          <a:lstStyle/>
          <a:p>
            <a:pPr lvl="0" indent="-342900">
              <a:buClrTx/>
              <a:buSzTx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Unweighted-4.0 Scale</a:t>
            </a:r>
          </a:p>
          <a:p>
            <a:pPr lvl="0" indent="-342900">
              <a:buClrTx/>
              <a:buSzTx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Weighted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GPA- Points or “weight” added to D.C./Pre-AP courses.</a:t>
            </a:r>
          </a:p>
          <a:p>
            <a:pPr lvl="0" indent="-342900">
              <a:buClrTx/>
              <a:buSzTx/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Class rank is typically considered for college admissions.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ClrTx/>
              <a:buSzTx/>
              <a:buNone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GPA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Exempt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Courses- M.S. Courses for high school credit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287935" cy="20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</TotalTime>
  <Words>504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Welcome- Class of 2021 to our Back to School Grade Level Meeting and Title I Annual Meeting</vt:lpstr>
      <vt:lpstr>Meet the St. Philip’s ECHS Administrators and Support Staff</vt:lpstr>
      <vt:lpstr>Learning Opportunities</vt:lpstr>
      <vt:lpstr>9th Grade Vocabulary </vt:lpstr>
      <vt:lpstr>Grade Classification</vt:lpstr>
      <vt:lpstr>Credits</vt:lpstr>
      <vt:lpstr>Speaking of Attendance….</vt:lpstr>
      <vt:lpstr>GPA (Grade Point Average)</vt:lpstr>
      <vt:lpstr>Class Rank</vt:lpstr>
      <vt:lpstr>Transcript</vt:lpstr>
      <vt:lpstr>Community Service</vt:lpstr>
      <vt:lpstr>Title I Information</vt:lpstr>
      <vt:lpstr>Schoolwide Program We operate a school-wide program in SAISD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 – Coffee with the Counselors</dc:title>
  <dc:creator>Irene Myers</dc:creator>
  <cp:lastModifiedBy>Martinez, Mary</cp:lastModifiedBy>
  <cp:revision>66</cp:revision>
  <cp:lastPrinted>2017-08-15T21:08:04Z</cp:lastPrinted>
  <dcterms:created xsi:type="dcterms:W3CDTF">2016-04-08T20:53:59Z</dcterms:created>
  <dcterms:modified xsi:type="dcterms:W3CDTF">2017-08-16T21:50:24Z</dcterms:modified>
</cp:coreProperties>
</file>